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62" r:id="rId2"/>
    <p:sldId id="266" r:id="rId3"/>
    <p:sldId id="277" r:id="rId4"/>
    <p:sldId id="256" r:id="rId5"/>
    <p:sldId id="281" r:id="rId6"/>
    <p:sldId id="265" r:id="rId7"/>
    <p:sldId id="267" r:id="rId8"/>
    <p:sldId id="257" r:id="rId9"/>
    <p:sldId id="268" r:id="rId10"/>
    <p:sldId id="272" r:id="rId11"/>
    <p:sldId id="263" r:id="rId12"/>
    <p:sldId id="259" r:id="rId13"/>
    <p:sldId id="260" r:id="rId14"/>
    <p:sldId id="261" r:id="rId15"/>
    <p:sldId id="270" r:id="rId16"/>
    <p:sldId id="278" r:id="rId17"/>
    <p:sldId id="280" r:id="rId18"/>
    <p:sldId id="279" r:id="rId19"/>
  </p:sldIdLst>
  <p:sldSz cx="9144000" cy="5143500" type="screen16x9"/>
  <p:notesSz cx="6858000" cy="9144000"/>
  <p:embeddedFontLst>
    <p:embeddedFont>
      <p:font typeface="Encode Sans" panose="020B0604020202020204" charset="0"/>
      <p:regular r:id="rId21"/>
      <p:bold r:id="rId22"/>
    </p:embeddedFont>
    <p:embeddedFont>
      <p:font typeface="Cambria Math" panose="02040503050406030204" pitchFamily="18" charset="0"/>
      <p:regular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DB5163-6900-4295-96FB-E6E00EE1AE43}">
  <a:tblStyle styleId="{D4DB5163-6900-4295-96FB-E6E00EE1AE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887790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47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45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90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f8f93ba0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f8f93ba0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29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f8f93ba0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f8f93ba0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17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f8f93ba0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f8f93ba0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201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854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f8f93ba0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f8f93ba0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390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f8f93ba0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f8f93ba0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40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f8f93ba0b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f8f93ba0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28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f8f93ba0b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f8f93ba0b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105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0e85899d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c0e85899d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60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0e8589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c0e85899d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397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88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f8f93ba0b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f8f93ba0b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40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f8f93ba0b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f8f93ba0b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48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0e85899d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c0e85899de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548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f8f93ba0b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f8f93ba0b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62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52" name="Google Shape;52;p13"/>
          <p:cNvSpPr/>
          <p:nvPr/>
        </p:nvSpPr>
        <p:spPr>
          <a:xfrm>
            <a:off x="0" y="4518075"/>
            <a:ext cx="9144000" cy="625425"/>
          </a:xfrm>
          <a:prstGeom prst="flowChartManualInput">
            <a:avLst/>
          </a:prstGeom>
          <a:solidFill>
            <a:srgbClr val="0036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3"/>
          <p:cNvSpPr/>
          <p:nvPr/>
        </p:nvSpPr>
        <p:spPr>
          <a:xfrm flipH="1">
            <a:off x="0" y="4518500"/>
            <a:ext cx="4410225" cy="625425"/>
          </a:xfrm>
          <a:prstGeom prst="flowChartManualInput">
            <a:avLst/>
          </a:prstGeom>
          <a:solidFill>
            <a:srgbClr val="FFF33C"/>
          </a:solidFill>
          <a:ln w="38100" cap="flat" cmpd="sng">
            <a:solidFill>
              <a:srgbClr val="434343"/>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 name="Google Shape;54;p13"/>
          <p:cNvPicPr preferRelativeResize="0"/>
          <p:nvPr/>
        </p:nvPicPr>
        <p:blipFill rotWithShape="1">
          <a:blip r:embed="rId2">
            <a:alphaModFix/>
          </a:blip>
          <a:srcRect/>
          <a:stretch/>
        </p:blipFill>
        <p:spPr>
          <a:xfrm>
            <a:off x="79979" y="4568300"/>
            <a:ext cx="556978" cy="525000"/>
          </a:xfrm>
          <a:prstGeom prst="rect">
            <a:avLst/>
          </a:prstGeom>
          <a:noFill/>
          <a:ln>
            <a:noFill/>
          </a:ln>
        </p:spPr>
      </p:pic>
      <p:pic>
        <p:nvPicPr>
          <p:cNvPr id="55" name="Google Shape;55;p13"/>
          <p:cNvPicPr preferRelativeResize="0"/>
          <p:nvPr/>
        </p:nvPicPr>
        <p:blipFill rotWithShape="1">
          <a:blip r:embed="rId3">
            <a:alphaModFix/>
          </a:blip>
          <a:srcRect/>
          <a:stretch/>
        </p:blipFill>
        <p:spPr>
          <a:xfrm>
            <a:off x="715375" y="4597513"/>
            <a:ext cx="258175" cy="5250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2579504" y="4699050"/>
            <a:ext cx="336971" cy="350450"/>
          </a:xfrm>
          <a:prstGeom prst="rect">
            <a:avLst/>
          </a:prstGeom>
          <a:noFill/>
          <a:ln>
            <a:noFill/>
          </a:ln>
        </p:spPr>
      </p:pic>
      <p:pic>
        <p:nvPicPr>
          <p:cNvPr id="57" name="Google Shape;57;p13"/>
          <p:cNvPicPr preferRelativeResize="0"/>
          <p:nvPr/>
        </p:nvPicPr>
        <p:blipFill rotWithShape="1">
          <a:blip r:embed="rId5">
            <a:alphaModFix/>
          </a:blip>
          <a:srcRect/>
          <a:stretch/>
        </p:blipFill>
        <p:spPr>
          <a:xfrm>
            <a:off x="1944099" y="4737313"/>
            <a:ext cx="556975" cy="273925"/>
          </a:xfrm>
          <a:prstGeom prst="rect">
            <a:avLst/>
          </a:prstGeom>
          <a:noFill/>
          <a:ln>
            <a:noFill/>
          </a:ln>
        </p:spPr>
      </p:pic>
      <p:pic>
        <p:nvPicPr>
          <p:cNvPr id="58" name="Google Shape;58;p13"/>
          <p:cNvPicPr preferRelativeResize="0"/>
          <p:nvPr/>
        </p:nvPicPr>
        <p:blipFill rotWithShape="1">
          <a:blip r:embed="rId6">
            <a:alphaModFix/>
          </a:blip>
          <a:srcRect/>
          <a:stretch/>
        </p:blipFill>
        <p:spPr>
          <a:xfrm>
            <a:off x="1051976" y="4663225"/>
            <a:ext cx="813694" cy="393600"/>
          </a:xfrm>
          <a:prstGeom prst="rect">
            <a:avLst/>
          </a:prstGeom>
          <a:noFill/>
          <a:ln>
            <a:noFill/>
          </a:ln>
        </p:spPr>
      </p:pic>
      <p:pic>
        <p:nvPicPr>
          <p:cNvPr id="59" name="Google Shape;59;p13"/>
          <p:cNvPicPr preferRelativeResize="0"/>
          <p:nvPr/>
        </p:nvPicPr>
        <p:blipFill rotWithShape="1">
          <a:blip r:embed="rId7">
            <a:alphaModFix/>
          </a:blip>
          <a:srcRect/>
          <a:stretch/>
        </p:blipFill>
        <p:spPr>
          <a:xfrm flipH="1">
            <a:off x="2994900" y="4699050"/>
            <a:ext cx="214978" cy="350450"/>
          </a:xfrm>
          <a:prstGeom prst="rect">
            <a:avLst/>
          </a:prstGeom>
          <a:noFill/>
          <a:ln>
            <a:noFill/>
          </a:ln>
        </p:spPr>
      </p:pic>
      <p:pic>
        <p:nvPicPr>
          <p:cNvPr id="60" name="Google Shape;60;p13"/>
          <p:cNvPicPr preferRelativeResize="0"/>
          <p:nvPr/>
        </p:nvPicPr>
        <p:blipFill rotWithShape="1">
          <a:blip r:embed="rId8">
            <a:alphaModFix/>
          </a:blip>
          <a:srcRect/>
          <a:stretch/>
        </p:blipFill>
        <p:spPr>
          <a:xfrm>
            <a:off x="3288300" y="4669376"/>
            <a:ext cx="214975" cy="409799"/>
          </a:xfrm>
          <a:prstGeom prst="rect">
            <a:avLst/>
          </a:prstGeom>
          <a:noFill/>
          <a:ln>
            <a:noFill/>
          </a:ln>
        </p:spPr>
      </p:pic>
      <p:pic>
        <p:nvPicPr>
          <p:cNvPr id="61" name="Google Shape;61;p13"/>
          <p:cNvPicPr preferRelativeResize="0"/>
          <p:nvPr/>
        </p:nvPicPr>
        <p:blipFill rotWithShape="1">
          <a:blip r:embed="rId9">
            <a:alphaModFix/>
          </a:blip>
          <a:srcRect/>
          <a:stretch/>
        </p:blipFill>
        <p:spPr>
          <a:xfrm>
            <a:off x="3581700" y="4697579"/>
            <a:ext cx="214975" cy="353384"/>
          </a:xfrm>
          <a:prstGeom prst="rect">
            <a:avLst/>
          </a:prstGeom>
          <a:noFill/>
          <a:ln>
            <a:noFill/>
          </a:ln>
        </p:spPr>
      </p:pic>
      <p:pic>
        <p:nvPicPr>
          <p:cNvPr id="62" name="Google Shape;62;p13"/>
          <p:cNvPicPr preferRelativeResize="0"/>
          <p:nvPr/>
        </p:nvPicPr>
        <p:blipFill rotWithShape="1">
          <a:blip r:embed="rId10">
            <a:alphaModFix/>
          </a:blip>
          <a:srcRect/>
          <a:stretch/>
        </p:blipFill>
        <p:spPr>
          <a:xfrm>
            <a:off x="3875100" y="4705788"/>
            <a:ext cx="336975" cy="336975"/>
          </a:xfrm>
          <a:prstGeom prst="rect">
            <a:avLst/>
          </a:prstGeom>
          <a:noFill/>
          <a:ln>
            <a:noFill/>
          </a:ln>
        </p:spPr>
      </p:pic>
      <p:pic>
        <p:nvPicPr>
          <p:cNvPr id="63" name="Google Shape;63;p13"/>
          <p:cNvPicPr preferRelativeResize="0"/>
          <p:nvPr/>
        </p:nvPicPr>
        <p:blipFill rotWithShape="1">
          <a:blip r:embed="rId11">
            <a:alphaModFix/>
          </a:blip>
          <a:srcRect/>
          <a:stretch/>
        </p:blipFill>
        <p:spPr>
          <a:xfrm>
            <a:off x="7501221" y="4518503"/>
            <a:ext cx="1596128" cy="6254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
        <p:nvSpPr>
          <p:cNvPr id="59" name="Google Shape;59;p15"/>
          <p:cNvSpPr/>
          <p:nvPr/>
        </p:nvSpPr>
        <p:spPr>
          <a:xfrm>
            <a:off x="0" y="4518075"/>
            <a:ext cx="9144000" cy="625425"/>
          </a:xfrm>
          <a:prstGeom prst="flowChartManualInput">
            <a:avLst/>
          </a:prstGeom>
          <a:solidFill>
            <a:srgbClr val="003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flipH="1">
            <a:off x="0" y="4518500"/>
            <a:ext cx="4410225" cy="625425"/>
          </a:xfrm>
          <a:prstGeom prst="flowChartManualInput">
            <a:avLst/>
          </a:prstGeom>
          <a:solidFill>
            <a:srgbClr val="FFF33C"/>
          </a:solidFill>
          <a:ln w="38100"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15"/>
          <p:cNvPicPr preferRelativeResize="0"/>
          <p:nvPr/>
        </p:nvPicPr>
        <p:blipFill>
          <a:blip r:embed="rId2">
            <a:alphaModFix/>
          </a:blip>
          <a:stretch>
            <a:fillRect/>
          </a:stretch>
        </p:blipFill>
        <p:spPr>
          <a:xfrm>
            <a:off x="79979" y="4568300"/>
            <a:ext cx="556978" cy="525000"/>
          </a:xfrm>
          <a:prstGeom prst="rect">
            <a:avLst/>
          </a:prstGeom>
          <a:noFill/>
          <a:ln>
            <a:noFill/>
          </a:ln>
        </p:spPr>
      </p:pic>
      <p:pic>
        <p:nvPicPr>
          <p:cNvPr id="62" name="Google Shape;62;p15"/>
          <p:cNvPicPr preferRelativeResize="0"/>
          <p:nvPr/>
        </p:nvPicPr>
        <p:blipFill>
          <a:blip r:embed="rId3">
            <a:alphaModFix/>
          </a:blip>
          <a:stretch>
            <a:fillRect/>
          </a:stretch>
        </p:blipFill>
        <p:spPr>
          <a:xfrm>
            <a:off x="715375" y="4597513"/>
            <a:ext cx="258175" cy="525000"/>
          </a:xfrm>
          <a:prstGeom prst="rect">
            <a:avLst/>
          </a:prstGeom>
          <a:noFill/>
          <a:ln>
            <a:noFill/>
          </a:ln>
        </p:spPr>
      </p:pic>
      <p:pic>
        <p:nvPicPr>
          <p:cNvPr id="63" name="Google Shape;63;p15"/>
          <p:cNvPicPr preferRelativeResize="0"/>
          <p:nvPr/>
        </p:nvPicPr>
        <p:blipFill>
          <a:blip r:embed="rId4">
            <a:alphaModFix/>
          </a:blip>
          <a:stretch>
            <a:fillRect/>
          </a:stretch>
        </p:blipFill>
        <p:spPr>
          <a:xfrm>
            <a:off x="2579504" y="4699050"/>
            <a:ext cx="336971" cy="350450"/>
          </a:xfrm>
          <a:prstGeom prst="rect">
            <a:avLst/>
          </a:prstGeom>
          <a:noFill/>
          <a:ln>
            <a:noFill/>
          </a:ln>
        </p:spPr>
      </p:pic>
      <p:pic>
        <p:nvPicPr>
          <p:cNvPr id="64" name="Google Shape;64;p15"/>
          <p:cNvPicPr preferRelativeResize="0"/>
          <p:nvPr/>
        </p:nvPicPr>
        <p:blipFill>
          <a:blip r:embed="rId5">
            <a:alphaModFix/>
          </a:blip>
          <a:stretch>
            <a:fillRect/>
          </a:stretch>
        </p:blipFill>
        <p:spPr>
          <a:xfrm>
            <a:off x="1944099" y="4737313"/>
            <a:ext cx="556975" cy="273925"/>
          </a:xfrm>
          <a:prstGeom prst="rect">
            <a:avLst/>
          </a:prstGeom>
          <a:noFill/>
          <a:ln>
            <a:noFill/>
          </a:ln>
        </p:spPr>
      </p:pic>
      <p:pic>
        <p:nvPicPr>
          <p:cNvPr id="65" name="Google Shape;65;p15"/>
          <p:cNvPicPr preferRelativeResize="0"/>
          <p:nvPr/>
        </p:nvPicPr>
        <p:blipFill>
          <a:blip r:embed="rId6">
            <a:alphaModFix/>
          </a:blip>
          <a:stretch>
            <a:fillRect/>
          </a:stretch>
        </p:blipFill>
        <p:spPr>
          <a:xfrm>
            <a:off x="1051976" y="4663225"/>
            <a:ext cx="813694" cy="393600"/>
          </a:xfrm>
          <a:prstGeom prst="rect">
            <a:avLst/>
          </a:prstGeom>
          <a:noFill/>
          <a:ln>
            <a:noFill/>
          </a:ln>
        </p:spPr>
      </p:pic>
      <p:pic>
        <p:nvPicPr>
          <p:cNvPr id="66" name="Google Shape;66;p15"/>
          <p:cNvPicPr preferRelativeResize="0"/>
          <p:nvPr/>
        </p:nvPicPr>
        <p:blipFill>
          <a:blip r:embed="rId7">
            <a:alphaModFix/>
          </a:blip>
          <a:stretch>
            <a:fillRect/>
          </a:stretch>
        </p:blipFill>
        <p:spPr>
          <a:xfrm flipH="1">
            <a:off x="2994900" y="4699050"/>
            <a:ext cx="214978" cy="350450"/>
          </a:xfrm>
          <a:prstGeom prst="rect">
            <a:avLst/>
          </a:prstGeom>
          <a:noFill/>
          <a:ln>
            <a:noFill/>
          </a:ln>
        </p:spPr>
      </p:pic>
      <p:pic>
        <p:nvPicPr>
          <p:cNvPr id="67" name="Google Shape;67;p15"/>
          <p:cNvPicPr preferRelativeResize="0"/>
          <p:nvPr/>
        </p:nvPicPr>
        <p:blipFill>
          <a:blip r:embed="rId8">
            <a:alphaModFix/>
          </a:blip>
          <a:stretch>
            <a:fillRect/>
          </a:stretch>
        </p:blipFill>
        <p:spPr>
          <a:xfrm>
            <a:off x="3288300" y="4669376"/>
            <a:ext cx="214975" cy="409799"/>
          </a:xfrm>
          <a:prstGeom prst="rect">
            <a:avLst/>
          </a:prstGeom>
          <a:noFill/>
          <a:ln>
            <a:noFill/>
          </a:ln>
        </p:spPr>
      </p:pic>
      <p:pic>
        <p:nvPicPr>
          <p:cNvPr id="68" name="Google Shape;68;p15"/>
          <p:cNvPicPr preferRelativeResize="0"/>
          <p:nvPr/>
        </p:nvPicPr>
        <p:blipFill>
          <a:blip r:embed="rId9">
            <a:alphaModFix/>
          </a:blip>
          <a:stretch>
            <a:fillRect/>
          </a:stretch>
        </p:blipFill>
        <p:spPr>
          <a:xfrm>
            <a:off x="3581700" y="4697579"/>
            <a:ext cx="214975" cy="353384"/>
          </a:xfrm>
          <a:prstGeom prst="rect">
            <a:avLst/>
          </a:prstGeom>
          <a:noFill/>
          <a:ln>
            <a:noFill/>
          </a:ln>
        </p:spPr>
      </p:pic>
      <p:pic>
        <p:nvPicPr>
          <p:cNvPr id="69" name="Google Shape;69;p15"/>
          <p:cNvPicPr preferRelativeResize="0"/>
          <p:nvPr/>
        </p:nvPicPr>
        <p:blipFill>
          <a:blip r:embed="rId10">
            <a:alphaModFix/>
          </a:blip>
          <a:stretch>
            <a:fillRect/>
          </a:stretch>
        </p:blipFill>
        <p:spPr>
          <a:xfrm>
            <a:off x="3875100" y="4705788"/>
            <a:ext cx="336975" cy="336975"/>
          </a:xfrm>
          <a:prstGeom prst="rect">
            <a:avLst/>
          </a:prstGeom>
          <a:noFill/>
          <a:ln>
            <a:noFill/>
          </a:ln>
        </p:spPr>
      </p:pic>
      <p:pic>
        <p:nvPicPr>
          <p:cNvPr id="70" name="Google Shape;70;p15"/>
          <p:cNvPicPr preferRelativeResize="0"/>
          <p:nvPr/>
        </p:nvPicPr>
        <p:blipFill>
          <a:blip r:embed="rId11">
            <a:alphaModFix/>
          </a:blip>
          <a:stretch>
            <a:fillRect/>
          </a:stretch>
        </p:blipFill>
        <p:spPr>
          <a:xfrm>
            <a:off x="7501221" y="4518503"/>
            <a:ext cx="1596128" cy="625424"/>
          </a:xfrm>
          <a:prstGeom prst="rect">
            <a:avLst/>
          </a:prstGeom>
          <a:noFill/>
          <a:ln>
            <a:noFill/>
          </a:ln>
        </p:spPr>
      </p:pic>
    </p:spTree>
    <p:extLst>
      <p:ext uri="{BB962C8B-B14F-4D97-AF65-F5344CB8AC3E}">
        <p14:creationId xmlns:p14="http://schemas.microsoft.com/office/powerpoint/2010/main" val="2603042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png"/><Relationship Id="rId7"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15.png"/><Relationship Id="rId10" Type="http://schemas.openxmlformats.org/officeDocument/2006/relationships/image" Target="../media/image36.png"/><Relationship Id="rId4" Type="http://schemas.openxmlformats.org/officeDocument/2006/relationships/image" Target="../media/image14.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8.emf"/><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p:nvPr/>
        </p:nvSpPr>
        <p:spPr>
          <a:xfrm>
            <a:off x="863030" y="1106588"/>
            <a:ext cx="7397392" cy="1076850"/>
          </a:xfrm>
          <a:prstGeom prst="rect">
            <a:avLst/>
          </a:prstGeom>
          <a:noFill/>
          <a:ln>
            <a:noFill/>
          </a:ln>
        </p:spPr>
        <p:txBody>
          <a:bodyPr spcFirstLastPara="1" wrap="square" lIns="68569" tIns="68569" rIns="68569" bIns="68569" anchor="ctr" anchorCtr="0">
            <a:noAutofit/>
          </a:bodyPr>
          <a:lstStyle/>
          <a:p>
            <a:pPr algn="ctr"/>
            <a:r>
              <a:rPr lang="en-GB" sz="1875" b="1" dirty="0" smtClean="0">
                <a:solidFill>
                  <a:schemeClr val="accent3">
                    <a:lumMod val="50000"/>
                  </a:schemeClr>
                </a:solidFill>
                <a:latin typeface="Encode Sans"/>
                <a:ea typeface="Encode Sans"/>
                <a:cs typeface="Encode Sans"/>
                <a:sym typeface="Encode Sans"/>
              </a:rPr>
              <a:t>Sistema maestro-</a:t>
            </a:r>
            <a:r>
              <a:rPr lang="en-GB" sz="1875" b="1" dirty="0" err="1" smtClean="0">
                <a:solidFill>
                  <a:schemeClr val="accent3">
                    <a:lumMod val="50000"/>
                  </a:schemeClr>
                </a:solidFill>
                <a:latin typeface="Encode Sans"/>
                <a:ea typeface="Encode Sans"/>
                <a:cs typeface="Encode Sans"/>
                <a:sym typeface="Encode Sans"/>
              </a:rPr>
              <a:t>esclavo</a:t>
            </a:r>
            <a:r>
              <a:rPr lang="en-GB" sz="1875" b="1" dirty="0" smtClean="0">
                <a:solidFill>
                  <a:schemeClr val="accent3">
                    <a:lumMod val="50000"/>
                  </a:schemeClr>
                </a:solidFill>
                <a:latin typeface="Encode Sans"/>
                <a:ea typeface="Encode Sans"/>
                <a:cs typeface="Encode Sans"/>
                <a:sym typeface="Encode Sans"/>
              </a:rPr>
              <a:t> de </a:t>
            </a:r>
            <a:r>
              <a:rPr lang="en-GB" sz="1875" b="1" dirty="0" err="1" smtClean="0">
                <a:solidFill>
                  <a:schemeClr val="accent3">
                    <a:lumMod val="50000"/>
                  </a:schemeClr>
                </a:solidFill>
                <a:latin typeface="Encode Sans"/>
                <a:ea typeface="Encode Sans"/>
                <a:cs typeface="Encode Sans"/>
                <a:sym typeface="Encode Sans"/>
              </a:rPr>
              <a:t>compuertas</a:t>
            </a:r>
            <a:r>
              <a:rPr lang="en-GB" sz="1875" b="1" dirty="0" smtClean="0">
                <a:solidFill>
                  <a:schemeClr val="accent3">
                    <a:lumMod val="50000"/>
                  </a:schemeClr>
                </a:solidFill>
                <a:latin typeface="Encode Sans"/>
                <a:ea typeface="Encode Sans"/>
                <a:cs typeface="Encode Sans"/>
                <a:sym typeface="Encode Sans"/>
              </a:rPr>
              <a:t> </a:t>
            </a:r>
            <a:r>
              <a:rPr lang="en-GB" sz="1875" b="1" dirty="0" err="1" smtClean="0">
                <a:solidFill>
                  <a:schemeClr val="accent3">
                    <a:lumMod val="50000"/>
                  </a:schemeClr>
                </a:solidFill>
                <a:latin typeface="Encode Sans"/>
                <a:ea typeface="Encode Sans"/>
                <a:cs typeface="Encode Sans"/>
                <a:sym typeface="Encode Sans"/>
              </a:rPr>
              <a:t>autónomas</a:t>
            </a:r>
            <a:r>
              <a:rPr lang="en-GB" sz="1875" b="1" dirty="0" smtClean="0">
                <a:solidFill>
                  <a:schemeClr val="accent3">
                    <a:lumMod val="50000"/>
                  </a:schemeClr>
                </a:solidFill>
                <a:latin typeface="Encode Sans"/>
                <a:ea typeface="Encode Sans"/>
                <a:cs typeface="Encode Sans"/>
                <a:sym typeface="Encode Sans"/>
              </a:rPr>
              <a:t> </a:t>
            </a:r>
            <a:r>
              <a:rPr lang="en-GB" sz="1875" b="1" dirty="0" smtClean="0">
                <a:solidFill>
                  <a:schemeClr val="accent3">
                    <a:lumMod val="50000"/>
                  </a:schemeClr>
                </a:solidFill>
                <a:latin typeface="Encode Sans"/>
                <a:ea typeface="Encode Sans"/>
                <a:cs typeface="Encode Sans"/>
                <a:sym typeface="Encode Sans"/>
              </a:rPr>
              <a:t>en </a:t>
            </a:r>
            <a:r>
              <a:rPr lang="en-GB" sz="1875" b="1" dirty="0" err="1" smtClean="0">
                <a:solidFill>
                  <a:schemeClr val="accent3">
                    <a:lumMod val="50000"/>
                  </a:schemeClr>
                </a:solidFill>
                <a:latin typeface="Encode Sans"/>
                <a:ea typeface="Encode Sans"/>
                <a:cs typeface="Encode Sans"/>
                <a:sym typeface="Encode Sans"/>
              </a:rPr>
              <a:t>energía</a:t>
            </a:r>
            <a:r>
              <a:rPr lang="en-GB" sz="1875" b="1" dirty="0" smtClean="0">
                <a:solidFill>
                  <a:schemeClr val="accent3">
                    <a:lumMod val="50000"/>
                  </a:schemeClr>
                </a:solidFill>
                <a:latin typeface="Encode Sans"/>
                <a:ea typeface="Encode Sans"/>
                <a:cs typeface="Encode Sans"/>
                <a:sym typeface="Encode Sans"/>
              </a:rPr>
              <a:t> </a:t>
            </a:r>
            <a:r>
              <a:rPr lang="en-GB" sz="1875" b="1" dirty="0" smtClean="0">
                <a:solidFill>
                  <a:schemeClr val="accent3">
                    <a:lumMod val="50000"/>
                  </a:schemeClr>
                </a:solidFill>
                <a:latin typeface="Encode Sans"/>
                <a:ea typeface="Encode Sans"/>
                <a:cs typeface="Encode Sans"/>
                <a:sym typeface="Encode Sans"/>
              </a:rPr>
              <a:t>para la </a:t>
            </a:r>
            <a:r>
              <a:rPr lang="en-GB" sz="1875" b="1" dirty="0" err="1" smtClean="0">
                <a:solidFill>
                  <a:schemeClr val="accent3">
                    <a:lumMod val="50000"/>
                  </a:schemeClr>
                </a:solidFill>
                <a:latin typeface="Encode Sans"/>
                <a:ea typeface="Encode Sans"/>
                <a:cs typeface="Encode Sans"/>
                <a:sym typeface="Encode Sans"/>
              </a:rPr>
              <a:t>automatización</a:t>
            </a:r>
            <a:r>
              <a:rPr lang="en-GB" sz="1875" b="1" dirty="0" smtClean="0">
                <a:solidFill>
                  <a:schemeClr val="accent3">
                    <a:lumMod val="50000"/>
                  </a:schemeClr>
                </a:solidFill>
                <a:latin typeface="Encode Sans"/>
                <a:ea typeface="Encode Sans"/>
                <a:cs typeface="Encode Sans"/>
                <a:sym typeface="Encode Sans"/>
              </a:rPr>
              <a:t> de los </a:t>
            </a:r>
            <a:r>
              <a:rPr lang="en-GB" sz="1875" b="1" dirty="0" err="1" smtClean="0">
                <a:solidFill>
                  <a:schemeClr val="accent3">
                    <a:lumMod val="50000"/>
                  </a:schemeClr>
                </a:solidFill>
                <a:latin typeface="Encode Sans"/>
                <a:ea typeface="Encode Sans"/>
                <a:cs typeface="Encode Sans"/>
                <a:sym typeface="Encode Sans"/>
              </a:rPr>
              <a:t>sistemas</a:t>
            </a:r>
            <a:r>
              <a:rPr lang="en-GB" sz="1875" b="1" dirty="0" smtClean="0">
                <a:solidFill>
                  <a:schemeClr val="accent3">
                    <a:lumMod val="50000"/>
                  </a:schemeClr>
                </a:solidFill>
                <a:latin typeface="Encode Sans"/>
                <a:ea typeface="Encode Sans"/>
                <a:cs typeface="Encode Sans"/>
                <a:sym typeface="Encode Sans"/>
              </a:rPr>
              <a:t> de </a:t>
            </a:r>
            <a:r>
              <a:rPr lang="en-GB" sz="1875" b="1" dirty="0" err="1" smtClean="0">
                <a:solidFill>
                  <a:schemeClr val="accent3">
                    <a:lumMod val="50000"/>
                  </a:schemeClr>
                </a:solidFill>
                <a:latin typeface="Encode Sans"/>
                <a:ea typeface="Encode Sans"/>
                <a:cs typeface="Encode Sans"/>
                <a:sym typeface="Encode Sans"/>
              </a:rPr>
              <a:t>riego</a:t>
            </a:r>
            <a:r>
              <a:rPr lang="en-GB" sz="1875" b="1" dirty="0" smtClean="0">
                <a:solidFill>
                  <a:schemeClr val="accent3">
                    <a:lumMod val="50000"/>
                  </a:schemeClr>
                </a:solidFill>
                <a:latin typeface="Encode Sans"/>
                <a:ea typeface="Encode Sans"/>
                <a:cs typeface="Encode Sans"/>
                <a:sym typeface="Encode Sans"/>
              </a:rPr>
              <a:t> de canal </a:t>
            </a:r>
            <a:r>
              <a:rPr lang="en-GB" sz="1875" b="1" dirty="0" err="1" smtClean="0">
                <a:solidFill>
                  <a:schemeClr val="accent3">
                    <a:lumMod val="50000"/>
                  </a:schemeClr>
                </a:solidFill>
                <a:latin typeface="Encode Sans"/>
                <a:ea typeface="Encode Sans"/>
                <a:cs typeface="Encode Sans"/>
                <a:sym typeface="Encode Sans"/>
              </a:rPr>
              <a:t>abierto</a:t>
            </a:r>
            <a:endParaRPr sz="1875" b="1" dirty="0">
              <a:solidFill>
                <a:schemeClr val="accent3">
                  <a:lumMod val="50000"/>
                </a:schemeClr>
              </a:solidFill>
              <a:latin typeface="Encode Sans"/>
              <a:ea typeface="Encode Sans"/>
              <a:cs typeface="Encode Sans"/>
              <a:sym typeface="Encode Sans"/>
            </a:endParaRPr>
          </a:p>
        </p:txBody>
      </p:sp>
      <p:sp>
        <p:nvSpPr>
          <p:cNvPr id="113" name="Google Shape;113;p26"/>
          <p:cNvSpPr txBox="1"/>
          <p:nvPr/>
        </p:nvSpPr>
        <p:spPr>
          <a:xfrm>
            <a:off x="222905" y="4444023"/>
            <a:ext cx="8621191" cy="877141"/>
          </a:xfrm>
          <a:prstGeom prst="rect">
            <a:avLst/>
          </a:prstGeom>
          <a:noFill/>
          <a:ln>
            <a:noFill/>
          </a:ln>
        </p:spPr>
        <p:txBody>
          <a:bodyPr spcFirstLastPara="1" wrap="square" lIns="68569" tIns="68569" rIns="68569" bIns="68569" anchor="t" anchorCtr="0">
            <a:spAutoFit/>
          </a:bodyPr>
          <a:lstStyle/>
          <a:p>
            <a:pPr algn="just"/>
            <a:r>
              <a:rPr lang="en-GB" sz="1200" b="1" dirty="0" err="1">
                <a:solidFill>
                  <a:schemeClr val="accent3">
                    <a:lumMod val="50000"/>
                  </a:schemeClr>
                </a:solidFill>
                <a:latin typeface="Encode Sans"/>
                <a:ea typeface="Encode Sans"/>
                <a:cs typeface="Encode Sans"/>
                <a:sym typeface="Encode Sans"/>
              </a:rPr>
              <a:t>Convenio</a:t>
            </a:r>
            <a:r>
              <a:rPr lang="en-GB" sz="1200" b="1" dirty="0">
                <a:solidFill>
                  <a:schemeClr val="accent3">
                    <a:lumMod val="50000"/>
                  </a:schemeClr>
                </a:solidFill>
                <a:latin typeface="Encode Sans"/>
                <a:ea typeface="Encode Sans"/>
                <a:cs typeface="Encode Sans"/>
                <a:sym typeface="Encode Sans"/>
              </a:rPr>
              <a:t> </a:t>
            </a:r>
            <a:r>
              <a:rPr lang="en-GB" sz="1200" b="1" dirty="0" err="1">
                <a:solidFill>
                  <a:schemeClr val="accent3">
                    <a:lumMod val="50000"/>
                  </a:schemeClr>
                </a:solidFill>
                <a:latin typeface="Encode Sans"/>
                <a:ea typeface="Encode Sans"/>
                <a:cs typeface="Encode Sans"/>
                <a:sym typeface="Encode Sans"/>
              </a:rPr>
              <a:t>específico</a:t>
            </a:r>
            <a:r>
              <a:rPr lang="en-GB" sz="1200" b="1" dirty="0">
                <a:solidFill>
                  <a:schemeClr val="accent3">
                    <a:lumMod val="50000"/>
                  </a:schemeClr>
                </a:solidFill>
                <a:latin typeface="Encode Sans"/>
                <a:ea typeface="Encode Sans"/>
                <a:cs typeface="Encode Sans"/>
                <a:sym typeface="Encode Sans"/>
              </a:rPr>
              <a:t> de </a:t>
            </a:r>
            <a:r>
              <a:rPr lang="en-GB" sz="1200" b="1" dirty="0" err="1">
                <a:solidFill>
                  <a:schemeClr val="accent3">
                    <a:lumMod val="50000"/>
                  </a:schemeClr>
                </a:solidFill>
                <a:latin typeface="Encode Sans"/>
                <a:ea typeface="Encode Sans"/>
                <a:cs typeface="Encode Sans"/>
                <a:sym typeface="Encode Sans"/>
              </a:rPr>
              <a:t>colaboración</a:t>
            </a:r>
            <a:r>
              <a:rPr lang="en-GB" sz="1200" b="1" dirty="0">
                <a:solidFill>
                  <a:schemeClr val="accent3">
                    <a:lumMod val="50000"/>
                  </a:schemeClr>
                </a:solidFill>
                <a:latin typeface="Encode Sans"/>
                <a:ea typeface="Encode Sans"/>
                <a:cs typeface="Encode Sans"/>
                <a:sym typeface="Encode Sans"/>
              </a:rPr>
              <a:t> 059-2019 </a:t>
            </a:r>
            <a:r>
              <a:rPr lang="en-GB" sz="1200" dirty="0" err="1">
                <a:solidFill>
                  <a:schemeClr val="accent3">
                    <a:lumMod val="50000"/>
                  </a:schemeClr>
                </a:solidFill>
                <a:latin typeface="Encode Sans"/>
                <a:ea typeface="Encode Sans"/>
                <a:cs typeface="Encode Sans"/>
                <a:sym typeface="Encode Sans"/>
              </a:rPr>
              <a:t>establecido</a:t>
            </a:r>
            <a:r>
              <a:rPr lang="en-GB" sz="1200" dirty="0">
                <a:solidFill>
                  <a:schemeClr val="accent3">
                    <a:lumMod val="50000"/>
                  </a:schemeClr>
                </a:solidFill>
                <a:latin typeface="Encode Sans"/>
                <a:ea typeface="Encode Sans"/>
                <a:cs typeface="Encode Sans"/>
                <a:sym typeface="Encode Sans"/>
              </a:rPr>
              <a:t> entre la Universidad de Ibagué y la Universidad de los </a:t>
            </a:r>
            <a:r>
              <a:rPr lang="en-GB" sz="1200" dirty="0" smtClean="0">
                <a:solidFill>
                  <a:schemeClr val="accent3">
                    <a:lumMod val="50000"/>
                  </a:schemeClr>
                </a:solidFill>
                <a:latin typeface="Encode Sans"/>
                <a:ea typeface="Encode Sans"/>
                <a:cs typeface="Encode Sans"/>
                <a:sym typeface="Encode Sans"/>
              </a:rPr>
              <a:t>Andes. </a:t>
            </a:r>
            <a:r>
              <a:rPr lang="es-CO" sz="1200" dirty="0">
                <a:solidFill>
                  <a:schemeClr val="accent3">
                    <a:lumMod val="50000"/>
                  </a:schemeClr>
                </a:solidFill>
                <a:latin typeface="Encode Sans"/>
                <a:ea typeface="Encode Sans"/>
                <a:cs typeface="Encode Sans"/>
                <a:sym typeface="Encode Sans"/>
              </a:rPr>
              <a:t>Desarrollo de metodología para la automatización y control de sistemas de riego de canal abierto usando sensores y actuadores autónomos en </a:t>
            </a:r>
            <a:r>
              <a:rPr lang="es-CO" sz="1200" dirty="0" smtClean="0">
                <a:solidFill>
                  <a:schemeClr val="accent3">
                    <a:lumMod val="50000"/>
                  </a:schemeClr>
                </a:solidFill>
                <a:latin typeface="Encode Sans"/>
                <a:ea typeface="Encode Sans"/>
                <a:cs typeface="Encode Sans"/>
                <a:sym typeface="Encode Sans"/>
              </a:rPr>
              <a:t>energía.</a:t>
            </a:r>
            <a:endParaRPr lang="es-CO" sz="1200" dirty="0">
              <a:solidFill>
                <a:schemeClr val="accent3">
                  <a:lumMod val="50000"/>
                </a:schemeClr>
              </a:solidFill>
              <a:latin typeface="Encode Sans"/>
              <a:ea typeface="Encode Sans"/>
              <a:cs typeface="Encode Sans"/>
              <a:sym typeface="Encode Sans"/>
            </a:endParaRPr>
          </a:p>
          <a:p>
            <a:r>
              <a:rPr lang="en-GB" sz="1200" dirty="0" smtClean="0">
                <a:solidFill>
                  <a:srgbClr val="2EC068"/>
                </a:solidFill>
                <a:latin typeface="Encode Sans"/>
                <a:ea typeface="Encode Sans"/>
                <a:cs typeface="Encode Sans"/>
                <a:sym typeface="Encode Sans"/>
              </a:rPr>
              <a:t> </a:t>
            </a:r>
            <a:endParaRPr sz="1200" dirty="0">
              <a:solidFill>
                <a:srgbClr val="2EC068"/>
              </a:solidFill>
            </a:endParaRPr>
          </a:p>
        </p:txBody>
      </p:sp>
      <p:pic>
        <p:nvPicPr>
          <p:cNvPr id="114" name="Google Shape;114;p26"/>
          <p:cNvPicPr preferRelativeResize="0"/>
          <p:nvPr/>
        </p:nvPicPr>
        <p:blipFill>
          <a:blip r:embed="rId3">
            <a:alphaModFix/>
          </a:blip>
          <a:stretch>
            <a:fillRect/>
          </a:stretch>
        </p:blipFill>
        <p:spPr>
          <a:xfrm>
            <a:off x="1320000" y="3708995"/>
            <a:ext cx="2258310" cy="577125"/>
          </a:xfrm>
          <a:prstGeom prst="rect">
            <a:avLst/>
          </a:prstGeom>
          <a:noFill/>
          <a:ln>
            <a:noFill/>
          </a:ln>
        </p:spPr>
      </p:pic>
      <p:pic>
        <p:nvPicPr>
          <p:cNvPr id="115" name="Google Shape;115;p26" descr="Universidad de Ibagué - Unibague"/>
          <p:cNvPicPr preferRelativeResize="0"/>
          <p:nvPr/>
        </p:nvPicPr>
        <p:blipFill>
          <a:blip r:embed="rId4">
            <a:alphaModFix/>
          </a:blip>
          <a:stretch>
            <a:fillRect/>
          </a:stretch>
        </p:blipFill>
        <p:spPr>
          <a:xfrm>
            <a:off x="5971058" y="3708995"/>
            <a:ext cx="1765324" cy="577125"/>
          </a:xfrm>
          <a:prstGeom prst="rect">
            <a:avLst/>
          </a:prstGeom>
          <a:noFill/>
          <a:ln>
            <a:noFill/>
          </a:ln>
        </p:spPr>
      </p:pic>
      <p:sp>
        <p:nvSpPr>
          <p:cNvPr id="116" name="Google Shape;116;p26"/>
          <p:cNvSpPr txBox="1"/>
          <p:nvPr/>
        </p:nvSpPr>
        <p:spPr>
          <a:xfrm>
            <a:off x="1569038" y="635888"/>
            <a:ext cx="6167250" cy="470700"/>
          </a:xfrm>
          <a:prstGeom prst="rect">
            <a:avLst/>
          </a:prstGeom>
          <a:noFill/>
          <a:ln>
            <a:noFill/>
          </a:ln>
        </p:spPr>
        <p:txBody>
          <a:bodyPr spcFirstLastPara="1" wrap="square" lIns="68569" tIns="68569" rIns="68569" bIns="68569" anchor="ctr" anchorCtr="0">
            <a:noAutofit/>
          </a:bodyPr>
          <a:lstStyle/>
          <a:p>
            <a:pPr algn="r"/>
            <a:r>
              <a:rPr lang="en-GB" sz="1200" dirty="0" smtClean="0">
                <a:solidFill>
                  <a:srgbClr val="666666"/>
                </a:solidFill>
                <a:latin typeface="Encode Sans"/>
                <a:ea typeface="Encode Sans"/>
                <a:cs typeface="Encode Sans"/>
                <a:sym typeface="Encode Sans"/>
              </a:rPr>
              <a:t>Abril </a:t>
            </a:r>
            <a:r>
              <a:rPr lang="en-GB" sz="1200" dirty="0">
                <a:solidFill>
                  <a:srgbClr val="666666"/>
                </a:solidFill>
                <a:latin typeface="Encode Sans"/>
                <a:ea typeface="Encode Sans"/>
                <a:cs typeface="Encode Sans"/>
                <a:sym typeface="Encode Sans"/>
              </a:rPr>
              <a:t>de 2021</a:t>
            </a:r>
            <a:endParaRPr sz="1200" dirty="0">
              <a:solidFill>
                <a:srgbClr val="666666"/>
              </a:solidFill>
              <a:latin typeface="Encode Sans"/>
              <a:ea typeface="Encode Sans"/>
              <a:cs typeface="Encode Sans"/>
              <a:sym typeface="Encode Sans"/>
            </a:endParaRPr>
          </a:p>
        </p:txBody>
      </p:sp>
      <p:cxnSp>
        <p:nvCxnSpPr>
          <p:cNvPr id="117" name="Google Shape;117;p26"/>
          <p:cNvCxnSpPr/>
          <p:nvPr/>
        </p:nvCxnSpPr>
        <p:spPr>
          <a:xfrm flipV="1">
            <a:off x="842482" y="2034283"/>
            <a:ext cx="7397392" cy="4519"/>
          </a:xfrm>
          <a:prstGeom prst="straightConnector1">
            <a:avLst/>
          </a:prstGeom>
          <a:noFill/>
          <a:ln w="19050" cap="flat" cmpd="sng">
            <a:solidFill>
              <a:srgbClr val="999999"/>
            </a:solidFill>
            <a:prstDash val="solid"/>
            <a:round/>
            <a:headEnd type="none" w="med" len="med"/>
            <a:tailEnd type="none" w="med" len="med"/>
          </a:ln>
        </p:spPr>
      </p:cxnSp>
    </p:spTree>
    <p:extLst>
      <p:ext uri="{BB962C8B-B14F-4D97-AF65-F5344CB8AC3E}">
        <p14:creationId xmlns:p14="http://schemas.microsoft.com/office/powerpoint/2010/main" val="764924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p:nvPr/>
        </p:nvSpPr>
        <p:spPr>
          <a:xfrm>
            <a:off x="1366693" y="798937"/>
            <a:ext cx="6143625" cy="1076850"/>
          </a:xfrm>
          <a:prstGeom prst="rect">
            <a:avLst/>
          </a:prstGeom>
          <a:noFill/>
          <a:ln>
            <a:noFill/>
          </a:ln>
        </p:spPr>
        <p:txBody>
          <a:bodyPr spcFirstLastPara="1" wrap="square" lIns="68569" tIns="68569" rIns="68569" bIns="68569" anchor="ctr" anchorCtr="0">
            <a:noAutofit/>
          </a:bodyPr>
          <a:lstStyle/>
          <a:p>
            <a:r>
              <a:rPr lang="en-GB" sz="1875" b="1" dirty="0" err="1">
                <a:solidFill>
                  <a:srgbClr val="38761D"/>
                </a:solidFill>
                <a:latin typeface="Encode Sans"/>
                <a:ea typeface="Encode Sans"/>
                <a:cs typeface="Encode Sans"/>
                <a:sym typeface="Encode Sans"/>
              </a:rPr>
              <a:t>Desarrollo</a:t>
            </a:r>
            <a:r>
              <a:rPr lang="en-GB" sz="1875" b="1" dirty="0">
                <a:solidFill>
                  <a:srgbClr val="38761D"/>
                </a:solidFill>
                <a:latin typeface="Encode Sans"/>
                <a:ea typeface="Encode Sans"/>
                <a:cs typeface="Encode Sans"/>
                <a:sym typeface="Encode Sans"/>
              </a:rPr>
              <a:t> de </a:t>
            </a:r>
            <a:r>
              <a:rPr lang="en-GB" sz="1875" b="1" dirty="0" err="1">
                <a:solidFill>
                  <a:srgbClr val="38761D"/>
                </a:solidFill>
                <a:latin typeface="Encode Sans"/>
                <a:ea typeface="Encode Sans"/>
                <a:cs typeface="Encode Sans"/>
                <a:sym typeface="Encode Sans"/>
              </a:rPr>
              <a:t>metodología</a:t>
            </a:r>
            <a:r>
              <a:rPr lang="en-GB" sz="1875" b="1" dirty="0">
                <a:solidFill>
                  <a:srgbClr val="38761D"/>
                </a:solidFill>
                <a:latin typeface="Encode Sans"/>
                <a:ea typeface="Encode Sans"/>
                <a:cs typeface="Encode Sans"/>
                <a:sym typeface="Encode Sans"/>
              </a:rPr>
              <a:t> para la </a:t>
            </a:r>
            <a:r>
              <a:rPr lang="en-GB" sz="1875" b="1" dirty="0" err="1">
                <a:solidFill>
                  <a:srgbClr val="38761D"/>
                </a:solidFill>
                <a:latin typeface="Encode Sans"/>
                <a:ea typeface="Encode Sans"/>
                <a:cs typeface="Encode Sans"/>
                <a:sym typeface="Encode Sans"/>
              </a:rPr>
              <a:t>automatización</a:t>
            </a:r>
            <a:r>
              <a:rPr lang="en-GB" sz="1875" b="1" dirty="0">
                <a:solidFill>
                  <a:srgbClr val="38761D"/>
                </a:solidFill>
                <a:latin typeface="Encode Sans"/>
                <a:ea typeface="Encode Sans"/>
                <a:cs typeface="Encode Sans"/>
                <a:sym typeface="Encode Sans"/>
              </a:rPr>
              <a:t> y control de </a:t>
            </a:r>
            <a:r>
              <a:rPr lang="en-GB" sz="1875" b="1" dirty="0" err="1">
                <a:solidFill>
                  <a:srgbClr val="38761D"/>
                </a:solidFill>
                <a:latin typeface="Encode Sans"/>
                <a:ea typeface="Encode Sans"/>
                <a:cs typeface="Encode Sans"/>
                <a:sym typeface="Encode Sans"/>
              </a:rPr>
              <a:t>sistemas</a:t>
            </a:r>
            <a:r>
              <a:rPr lang="en-GB" sz="1875" b="1" dirty="0">
                <a:solidFill>
                  <a:srgbClr val="38761D"/>
                </a:solidFill>
                <a:latin typeface="Encode Sans"/>
                <a:ea typeface="Encode Sans"/>
                <a:cs typeface="Encode Sans"/>
                <a:sym typeface="Encode Sans"/>
              </a:rPr>
              <a:t> de </a:t>
            </a:r>
            <a:r>
              <a:rPr lang="en-GB" sz="1875" b="1" dirty="0" err="1">
                <a:solidFill>
                  <a:srgbClr val="38761D"/>
                </a:solidFill>
                <a:latin typeface="Encode Sans"/>
                <a:ea typeface="Encode Sans"/>
                <a:cs typeface="Encode Sans"/>
                <a:sym typeface="Encode Sans"/>
              </a:rPr>
              <a:t>riego</a:t>
            </a:r>
            <a:r>
              <a:rPr lang="en-GB" sz="1875" b="1" dirty="0">
                <a:solidFill>
                  <a:srgbClr val="38761D"/>
                </a:solidFill>
                <a:latin typeface="Encode Sans"/>
                <a:ea typeface="Encode Sans"/>
                <a:cs typeface="Encode Sans"/>
                <a:sym typeface="Encode Sans"/>
              </a:rPr>
              <a:t> de canal </a:t>
            </a:r>
            <a:r>
              <a:rPr lang="en-GB" sz="1875" b="1" dirty="0" err="1">
                <a:solidFill>
                  <a:srgbClr val="38761D"/>
                </a:solidFill>
                <a:latin typeface="Encode Sans"/>
                <a:ea typeface="Encode Sans"/>
                <a:cs typeface="Encode Sans"/>
                <a:sym typeface="Encode Sans"/>
              </a:rPr>
              <a:t>abierto</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usando</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sensores</a:t>
            </a:r>
            <a:r>
              <a:rPr lang="en-GB" sz="1875" b="1" dirty="0">
                <a:solidFill>
                  <a:srgbClr val="38761D"/>
                </a:solidFill>
                <a:latin typeface="Encode Sans"/>
                <a:ea typeface="Encode Sans"/>
                <a:cs typeface="Encode Sans"/>
                <a:sym typeface="Encode Sans"/>
              </a:rPr>
              <a:t> y </a:t>
            </a:r>
            <a:r>
              <a:rPr lang="en-GB" sz="1875" b="1" dirty="0" err="1">
                <a:solidFill>
                  <a:srgbClr val="38761D"/>
                </a:solidFill>
                <a:latin typeface="Encode Sans"/>
                <a:ea typeface="Encode Sans"/>
                <a:cs typeface="Encode Sans"/>
                <a:sym typeface="Encode Sans"/>
              </a:rPr>
              <a:t>actuadores</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autónomos</a:t>
            </a:r>
            <a:r>
              <a:rPr lang="en-GB" sz="1875" b="1" dirty="0">
                <a:solidFill>
                  <a:srgbClr val="38761D"/>
                </a:solidFill>
                <a:latin typeface="Encode Sans"/>
                <a:ea typeface="Encode Sans"/>
                <a:cs typeface="Encode Sans"/>
                <a:sym typeface="Encode Sans"/>
              </a:rPr>
              <a:t> en </a:t>
            </a:r>
            <a:r>
              <a:rPr lang="en-GB" sz="1875" b="1" dirty="0" err="1">
                <a:solidFill>
                  <a:srgbClr val="38761D"/>
                </a:solidFill>
                <a:latin typeface="Encode Sans"/>
                <a:ea typeface="Encode Sans"/>
                <a:cs typeface="Encode Sans"/>
                <a:sym typeface="Encode Sans"/>
              </a:rPr>
              <a:t>energía</a:t>
            </a:r>
            <a:r>
              <a:rPr lang="en-GB" sz="1875" b="1" dirty="0">
                <a:solidFill>
                  <a:srgbClr val="6AA84F"/>
                </a:solidFill>
                <a:latin typeface="Encode Sans"/>
                <a:ea typeface="Encode Sans"/>
                <a:cs typeface="Encode Sans"/>
                <a:sym typeface="Encode Sans"/>
              </a:rPr>
              <a:t> </a:t>
            </a:r>
            <a:endParaRPr sz="1875" b="1" dirty="0">
              <a:solidFill>
                <a:srgbClr val="6AA84F"/>
              </a:solidFill>
              <a:latin typeface="Encode Sans"/>
              <a:ea typeface="Encode Sans"/>
              <a:cs typeface="Encode Sans"/>
              <a:sym typeface="Encode Sans"/>
            </a:endParaRPr>
          </a:p>
        </p:txBody>
      </p:sp>
      <p:cxnSp>
        <p:nvCxnSpPr>
          <p:cNvPr id="117" name="Google Shape;117;p26"/>
          <p:cNvCxnSpPr/>
          <p:nvPr/>
        </p:nvCxnSpPr>
        <p:spPr>
          <a:xfrm rot="10800000" flipH="1">
            <a:off x="1474642" y="1851937"/>
            <a:ext cx="5523750" cy="23850"/>
          </a:xfrm>
          <a:prstGeom prst="straightConnector1">
            <a:avLst/>
          </a:prstGeom>
          <a:noFill/>
          <a:ln w="19050" cap="flat" cmpd="sng">
            <a:solidFill>
              <a:srgbClr val="999999"/>
            </a:solidFill>
            <a:prstDash val="solid"/>
            <a:round/>
            <a:headEnd type="none" w="med" len="med"/>
            <a:tailEnd type="none" w="med" len="med"/>
          </a:ln>
        </p:spPr>
      </p:cxnSp>
      <p:pic>
        <p:nvPicPr>
          <p:cNvPr id="1026" name="Picture 2" descr="Compuertas de riego automáticas con medidor de cau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4" y="2551813"/>
            <a:ext cx="1828797" cy="18287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571935" y="4380610"/>
            <a:ext cx="1936749" cy="307777"/>
          </a:xfrm>
          <a:prstGeom prst="rect">
            <a:avLst/>
          </a:prstGeom>
        </p:spPr>
        <p:txBody>
          <a:bodyPr wrap="none">
            <a:spAutoFit/>
          </a:bodyPr>
          <a:lstStyle/>
          <a:p>
            <a:r>
              <a:rPr lang="es-CO" dirty="0"/>
              <a:t>https://www.traxco.es/</a:t>
            </a:r>
          </a:p>
        </p:txBody>
      </p:sp>
      <p:graphicFrame>
        <p:nvGraphicFramePr>
          <p:cNvPr id="7" name="Google Shape;109;p14"/>
          <p:cNvGraphicFramePr/>
          <p:nvPr>
            <p:extLst>
              <p:ext uri="{D42A27DB-BD31-4B8C-83A1-F6EECF244321}">
                <p14:modId xmlns:p14="http://schemas.microsoft.com/office/powerpoint/2010/main" val="1613776647"/>
              </p:ext>
            </p:extLst>
          </p:nvPr>
        </p:nvGraphicFramePr>
        <p:xfrm>
          <a:off x="4508684" y="2551960"/>
          <a:ext cx="1909650" cy="1828650"/>
        </p:xfrm>
        <a:graphic>
          <a:graphicData uri="http://schemas.openxmlformats.org/drawingml/2006/table">
            <a:tbl>
              <a:tblPr>
                <a:noFill/>
                <a:tableStyleId>{D4DB5163-6900-4295-96FB-E6E00EE1AE43}</a:tableStyleId>
              </a:tblPr>
              <a:tblGrid>
                <a:gridCol w="1909650"/>
              </a:tblGrid>
              <a:tr h="301290">
                <a:tc>
                  <a:txBody>
                    <a:bodyPr/>
                    <a:lstStyle/>
                    <a:p>
                      <a:pPr marL="0" lvl="0" indent="0" algn="l" rtl="0">
                        <a:spcBef>
                          <a:spcPts val="0"/>
                        </a:spcBef>
                        <a:spcAft>
                          <a:spcPts val="0"/>
                        </a:spcAft>
                        <a:buNone/>
                      </a:pPr>
                      <a:r>
                        <a:rPr lang="en-GB" sz="1200" b="1" dirty="0" smtClean="0">
                          <a:solidFill>
                            <a:srgbClr val="FFFFFF"/>
                          </a:solidFill>
                        </a:rPr>
                        <a:t>COMMUNICATIONS</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MANAGEMENT</a:t>
                      </a:r>
                      <a:endParaRPr lang="en-GB"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2D050"/>
                    </a:solidFill>
                  </a:tcPr>
                </a:tc>
              </a:tr>
              <a:tr h="301290">
                <a:tc>
                  <a:txBody>
                    <a:bodyPr/>
                    <a:lstStyle/>
                    <a:p>
                      <a:pPr marL="0" lvl="0" indent="0" algn="l" rtl="0">
                        <a:spcBef>
                          <a:spcPts val="0"/>
                        </a:spcBef>
                        <a:spcAft>
                          <a:spcPts val="0"/>
                        </a:spcAft>
                        <a:buNone/>
                      </a:pPr>
                      <a:r>
                        <a:rPr lang="es-CO" sz="1200" b="1" dirty="0" smtClean="0">
                          <a:solidFill>
                            <a:srgbClr val="FFFFFF"/>
                          </a:solidFill>
                        </a:rPr>
                        <a:t>POWER SYSTEM</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MECHANICS</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SIMULATION</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bl>
          </a:graphicData>
        </a:graphic>
      </p:graphicFrame>
    </p:spTree>
    <p:extLst>
      <p:ext uri="{BB962C8B-B14F-4D97-AF65-F5344CB8AC3E}">
        <p14:creationId xmlns:p14="http://schemas.microsoft.com/office/powerpoint/2010/main" val="109018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p:nvPr/>
        </p:nvSpPr>
        <p:spPr>
          <a:xfrm>
            <a:off x="1366693" y="798937"/>
            <a:ext cx="6143625" cy="1076850"/>
          </a:xfrm>
          <a:prstGeom prst="rect">
            <a:avLst/>
          </a:prstGeom>
          <a:noFill/>
          <a:ln>
            <a:noFill/>
          </a:ln>
        </p:spPr>
        <p:txBody>
          <a:bodyPr spcFirstLastPara="1" wrap="square" lIns="68569" tIns="68569" rIns="68569" bIns="68569" anchor="ctr" anchorCtr="0">
            <a:noAutofit/>
          </a:bodyPr>
          <a:lstStyle/>
          <a:p>
            <a:r>
              <a:rPr lang="en-GB" sz="1875" b="1" dirty="0" err="1">
                <a:solidFill>
                  <a:srgbClr val="38761D"/>
                </a:solidFill>
                <a:latin typeface="Encode Sans"/>
                <a:ea typeface="Encode Sans"/>
                <a:cs typeface="Encode Sans"/>
                <a:sym typeface="Encode Sans"/>
              </a:rPr>
              <a:t>Desarrollo</a:t>
            </a:r>
            <a:r>
              <a:rPr lang="en-GB" sz="1875" b="1" dirty="0">
                <a:solidFill>
                  <a:srgbClr val="38761D"/>
                </a:solidFill>
                <a:latin typeface="Encode Sans"/>
                <a:ea typeface="Encode Sans"/>
                <a:cs typeface="Encode Sans"/>
                <a:sym typeface="Encode Sans"/>
              </a:rPr>
              <a:t> de </a:t>
            </a:r>
            <a:r>
              <a:rPr lang="en-GB" sz="1875" b="1" dirty="0" err="1">
                <a:solidFill>
                  <a:srgbClr val="38761D"/>
                </a:solidFill>
                <a:latin typeface="Encode Sans"/>
                <a:ea typeface="Encode Sans"/>
                <a:cs typeface="Encode Sans"/>
                <a:sym typeface="Encode Sans"/>
              </a:rPr>
              <a:t>metodología</a:t>
            </a:r>
            <a:r>
              <a:rPr lang="en-GB" sz="1875" b="1" dirty="0">
                <a:solidFill>
                  <a:srgbClr val="38761D"/>
                </a:solidFill>
                <a:latin typeface="Encode Sans"/>
                <a:ea typeface="Encode Sans"/>
                <a:cs typeface="Encode Sans"/>
                <a:sym typeface="Encode Sans"/>
              </a:rPr>
              <a:t> para la </a:t>
            </a:r>
            <a:r>
              <a:rPr lang="en-GB" sz="1875" b="1" dirty="0" err="1">
                <a:solidFill>
                  <a:srgbClr val="38761D"/>
                </a:solidFill>
                <a:latin typeface="Encode Sans"/>
                <a:ea typeface="Encode Sans"/>
                <a:cs typeface="Encode Sans"/>
                <a:sym typeface="Encode Sans"/>
              </a:rPr>
              <a:t>automatización</a:t>
            </a:r>
            <a:r>
              <a:rPr lang="en-GB" sz="1875" b="1" dirty="0">
                <a:solidFill>
                  <a:srgbClr val="38761D"/>
                </a:solidFill>
                <a:latin typeface="Encode Sans"/>
                <a:ea typeface="Encode Sans"/>
                <a:cs typeface="Encode Sans"/>
                <a:sym typeface="Encode Sans"/>
              </a:rPr>
              <a:t> y control de </a:t>
            </a:r>
            <a:r>
              <a:rPr lang="en-GB" sz="1875" b="1" dirty="0" err="1">
                <a:solidFill>
                  <a:srgbClr val="38761D"/>
                </a:solidFill>
                <a:latin typeface="Encode Sans"/>
                <a:ea typeface="Encode Sans"/>
                <a:cs typeface="Encode Sans"/>
                <a:sym typeface="Encode Sans"/>
              </a:rPr>
              <a:t>sistemas</a:t>
            </a:r>
            <a:r>
              <a:rPr lang="en-GB" sz="1875" b="1" dirty="0">
                <a:solidFill>
                  <a:srgbClr val="38761D"/>
                </a:solidFill>
                <a:latin typeface="Encode Sans"/>
                <a:ea typeface="Encode Sans"/>
                <a:cs typeface="Encode Sans"/>
                <a:sym typeface="Encode Sans"/>
              </a:rPr>
              <a:t> de </a:t>
            </a:r>
            <a:r>
              <a:rPr lang="en-GB" sz="1875" b="1" dirty="0" err="1">
                <a:solidFill>
                  <a:srgbClr val="38761D"/>
                </a:solidFill>
                <a:latin typeface="Encode Sans"/>
                <a:ea typeface="Encode Sans"/>
                <a:cs typeface="Encode Sans"/>
                <a:sym typeface="Encode Sans"/>
              </a:rPr>
              <a:t>riego</a:t>
            </a:r>
            <a:r>
              <a:rPr lang="en-GB" sz="1875" b="1" dirty="0">
                <a:solidFill>
                  <a:srgbClr val="38761D"/>
                </a:solidFill>
                <a:latin typeface="Encode Sans"/>
                <a:ea typeface="Encode Sans"/>
                <a:cs typeface="Encode Sans"/>
                <a:sym typeface="Encode Sans"/>
              </a:rPr>
              <a:t> de canal </a:t>
            </a:r>
            <a:r>
              <a:rPr lang="en-GB" sz="1875" b="1" dirty="0" err="1">
                <a:solidFill>
                  <a:srgbClr val="38761D"/>
                </a:solidFill>
                <a:latin typeface="Encode Sans"/>
                <a:ea typeface="Encode Sans"/>
                <a:cs typeface="Encode Sans"/>
                <a:sym typeface="Encode Sans"/>
              </a:rPr>
              <a:t>abierto</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usando</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sensores</a:t>
            </a:r>
            <a:r>
              <a:rPr lang="en-GB" sz="1875" b="1" dirty="0">
                <a:solidFill>
                  <a:srgbClr val="38761D"/>
                </a:solidFill>
                <a:latin typeface="Encode Sans"/>
                <a:ea typeface="Encode Sans"/>
                <a:cs typeface="Encode Sans"/>
                <a:sym typeface="Encode Sans"/>
              </a:rPr>
              <a:t> y </a:t>
            </a:r>
            <a:r>
              <a:rPr lang="en-GB" sz="1875" b="1" dirty="0" err="1">
                <a:solidFill>
                  <a:srgbClr val="38761D"/>
                </a:solidFill>
                <a:latin typeface="Encode Sans"/>
                <a:ea typeface="Encode Sans"/>
                <a:cs typeface="Encode Sans"/>
                <a:sym typeface="Encode Sans"/>
              </a:rPr>
              <a:t>actuadores</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autónomos</a:t>
            </a:r>
            <a:r>
              <a:rPr lang="en-GB" sz="1875" b="1" dirty="0">
                <a:solidFill>
                  <a:srgbClr val="38761D"/>
                </a:solidFill>
                <a:latin typeface="Encode Sans"/>
                <a:ea typeface="Encode Sans"/>
                <a:cs typeface="Encode Sans"/>
                <a:sym typeface="Encode Sans"/>
              </a:rPr>
              <a:t> en </a:t>
            </a:r>
            <a:r>
              <a:rPr lang="en-GB" sz="1875" b="1" dirty="0" err="1">
                <a:solidFill>
                  <a:srgbClr val="38761D"/>
                </a:solidFill>
                <a:latin typeface="Encode Sans"/>
                <a:ea typeface="Encode Sans"/>
                <a:cs typeface="Encode Sans"/>
                <a:sym typeface="Encode Sans"/>
              </a:rPr>
              <a:t>energía</a:t>
            </a:r>
            <a:r>
              <a:rPr lang="en-GB" sz="1875" b="1" dirty="0">
                <a:solidFill>
                  <a:srgbClr val="6AA84F"/>
                </a:solidFill>
                <a:latin typeface="Encode Sans"/>
                <a:ea typeface="Encode Sans"/>
                <a:cs typeface="Encode Sans"/>
                <a:sym typeface="Encode Sans"/>
              </a:rPr>
              <a:t> </a:t>
            </a:r>
            <a:endParaRPr sz="1875" b="1" dirty="0">
              <a:solidFill>
                <a:srgbClr val="6AA84F"/>
              </a:solidFill>
              <a:latin typeface="Encode Sans"/>
              <a:ea typeface="Encode Sans"/>
              <a:cs typeface="Encode Sans"/>
              <a:sym typeface="Encode Sans"/>
            </a:endParaRPr>
          </a:p>
        </p:txBody>
      </p:sp>
      <p:cxnSp>
        <p:nvCxnSpPr>
          <p:cNvPr id="117" name="Google Shape;117;p26"/>
          <p:cNvCxnSpPr/>
          <p:nvPr/>
        </p:nvCxnSpPr>
        <p:spPr>
          <a:xfrm rot="10800000" flipH="1">
            <a:off x="1474642" y="1851937"/>
            <a:ext cx="5523750" cy="23850"/>
          </a:xfrm>
          <a:prstGeom prst="straightConnector1">
            <a:avLst/>
          </a:prstGeom>
          <a:noFill/>
          <a:ln w="19050" cap="flat" cmpd="sng">
            <a:solidFill>
              <a:srgbClr val="999999"/>
            </a:solidFill>
            <a:prstDash val="solid"/>
            <a:round/>
            <a:headEnd type="none" w="med" len="med"/>
            <a:tailEnd type="none" w="med" len="med"/>
          </a:ln>
        </p:spPr>
      </p:cxnSp>
      <p:pic>
        <p:nvPicPr>
          <p:cNvPr id="1026" name="Picture 2" descr="Compuertas de riego automáticas con medidor de cau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4" y="2179673"/>
            <a:ext cx="1828797" cy="18287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571935" y="4008470"/>
            <a:ext cx="1936749" cy="307777"/>
          </a:xfrm>
          <a:prstGeom prst="rect">
            <a:avLst/>
          </a:prstGeom>
        </p:spPr>
        <p:txBody>
          <a:bodyPr wrap="none">
            <a:spAutoFit/>
          </a:bodyPr>
          <a:lstStyle/>
          <a:p>
            <a:r>
              <a:rPr lang="es-CO" dirty="0"/>
              <a:t>https://www.traxco.es/</a:t>
            </a:r>
          </a:p>
        </p:txBody>
      </p:sp>
      <p:graphicFrame>
        <p:nvGraphicFramePr>
          <p:cNvPr id="11" name="Google Shape;109;p14"/>
          <p:cNvGraphicFramePr/>
          <p:nvPr>
            <p:extLst>
              <p:ext uri="{D42A27DB-BD31-4B8C-83A1-F6EECF244321}">
                <p14:modId xmlns:p14="http://schemas.microsoft.com/office/powerpoint/2010/main" val="2648189658"/>
              </p:ext>
            </p:extLst>
          </p:nvPr>
        </p:nvGraphicFramePr>
        <p:xfrm>
          <a:off x="4508684" y="2179820"/>
          <a:ext cx="1909650" cy="1828650"/>
        </p:xfrm>
        <a:graphic>
          <a:graphicData uri="http://schemas.openxmlformats.org/drawingml/2006/table">
            <a:tbl>
              <a:tblPr>
                <a:noFill/>
                <a:tableStyleId>{D4DB5163-6900-4295-96FB-E6E00EE1AE43}</a:tableStyleId>
              </a:tblPr>
              <a:tblGrid>
                <a:gridCol w="1909650"/>
              </a:tblGrid>
              <a:tr h="301290">
                <a:tc>
                  <a:txBody>
                    <a:bodyPr/>
                    <a:lstStyle/>
                    <a:p>
                      <a:pPr marL="0" lvl="0" indent="0" algn="l" rtl="0">
                        <a:spcBef>
                          <a:spcPts val="0"/>
                        </a:spcBef>
                        <a:spcAft>
                          <a:spcPts val="0"/>
                        </a:spcAft>
                        <a:buNone/>
                      </a:pPr>
                      <a:r>
                        <a:rPr lang="en-GB" sz="1200" b="1" dirty="0" smtClean="0">
                          <a:solidFill>
                            <a:srgbClr val="FFFFFF"/>
                          </a:solidFill>
                        </a:rPr>
                        <a:t>COMMUNICATIONS</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MANAGEMENT</a:t>
                      </a:r>
                      <a:endParaRPr lang="en-GB"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s-CO" sz="1200" b="1" dirty="0" smtClean="0">
                          <a:solidFill>
                            <a:srgbClr val="FFFFFF"/>
                          </a:solidFill>
                        </a:rPr>
                        <a:t>POWER SYSTEM</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MECHANICS</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92D050"/>
                    </a:solidFill>
                  </a:tcPr>
                </a:tc>
              </a:tr>
              <a:tr h="301290">
                <a:tc>
                  <a:txBody>
                    <a:bodyPr/>
                    <a:lstStyle/>
                    <a:p>
                      <a:pPr marL="0" lvl="0" indent="0" algn="l" rtl="0">
                        <a:spcBef>
                          <a:spcPts val="0"/>
                        </a:spcBef>
                        <a:spcAft>
                          <a:spcPts val="0"/>
                        </a:spcAft>
                        <a:buNone/>
                      </a:pPr>
                      <a:r>
                        <a:rPr lang="en-GB" sz="1200" b="1" dirty="0" smtClean="0">
                          <a:solidFill>
                            <a:srgbClr val="FFFFFF"/>
                          </a:solidFill>
                        </a:rPr>
                        <a:t>SIMULATION</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bl>
          </a:graphicData>
        </a:graphic>
      </p:graphicFrame>
      <p:sp>
        <p:nvSpPr>
          <p:cNvPr id="13" name="CuadroTexto 12"/>
          <p:cNvSpPr txBox="1"/>
          <p:nvPr/>
        </p:nvSpPr>
        <p:spPr>
          <a:xfrm>
            <a:off x="270646" y="4609123"/>
            <a:ext cx="8676167" cy="307777"/>
          </a:xfrm>
          <a:prstGeom prst="rect">
            <a:avLst/>
          </a:prstGeom>
          <a:noFill/>
        </p:spPr>
        <p:txBody>
          <a:bodyPr wrap="square" rtlCol="0">
            <a:spAutoFit/>
          </a:bodyPr>
          <a:lstStyle/>
          <a:p>
            <a:r>
              <a:rPr lang="es-CO" dirty="0" smtClean="0">
                <a:solidFill>
                  <a:schemeClr val="accent1">
                    <a:lumMod val="75000"/>
                  </a:schemeClr>
                </a:solidFill>
              </a:rPr>
              <a:t>Trabajo realizado con la estudiante de Ingeniería Mecánica: </a:t>
            </a:r>
            <a:r>
              <a:rPr lang="es-CO" b="1" dirty="0" smtClean="0">
                <a:solidFill>
                  <a:schemeClr val="accent1">
                    <a:lumMod val="75000"/>
                  </a:schemeClr>
                </a:solidFill>
              </a:rPr>
              <a:t>Karen Andrea Castro Villalobos</a:t>
            </a:r>
            <a:r>
              <a:rPr lang="es-CO" b="1" dirty="0" smtClean="0"/>
              <a:t>.</a:t>
            </a:r>
            <a:endParaRPr lang="es-CO" b="1" dirty="0"/>
          </a:p>
        </p:txBody>
      </p:sp>
    </p:spTree>
    <p:extLst>
      <p:ext uri="{BB962C8B-B14F-4D97-AF65-F5344CB8AC3E}">
        <p14:creationId xmlns:p14="http://schemas.microsoft.com/office/powerpoint/2010/main" val="231148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 name="CuadroTexto 1">
            <a:extLst>
              <a:ext uri="{FF2B5EF4-FFF2-40B4-BE49-F238E27FC236}">
                <a16:creationId xmlns="" xmlns:a16="http://schemas.microsoft.com/office/drawing/2014/main" id="{66D3B686-D5FA-4516-96F1-8C32C1293352}"/>
              </a:ext>
            </a:extLst>
          </p:cNvPr>
          <p:cNvSpPr txBox="1"/>
          <p:nvPr/>
        </p:nvSpPr>
        <p:spPr>
          <a:xfrm>
            <a:off x="315882" y="382387"/>
            <a:ext cx="4588625" cy="461665"/>
          </a:xfrm>
          <a:prstGeom prst="rect">
            <a:avLst/>
          </a:prstGeom>
          <a:noFill/>
        </p:spPr>
        <p:txBody>
          <a:bodyPr wrap="square" rtlCol="0">
            <a:spAutoFit/>
          </a:bodyPr>
          <a:lstStyle/>
          <a:p>
            <a:r>
              <a:rPr lang="es-CO" sz="2400" b="1" dirty="0">
                <a:latin typeface="Encode Sans" panose="020B0604020202020204" charset="0"/>
              </a:rPr>
              <a:t>Restricciones espaciales </a:t>
            </a:r>
          </a:p>
        </p:txBody>
      </p:sp>
      <p:pic>
        <p:nvPicPr>
          <p:cNvPr id="3" name="image14.png">
            <a:extLst>
              <a:ext uri="{FF2B5EF4-FFF2-40B4-BE49-F238E27FC236}">
                <a16:creationId xmlns="" xmlns:a16="http://schemas.microsoft.com/office/drawing/2014/main" id="{40C1D632-049E-490D-8A55-13E872B21B52}"/>
              </a:ext>
            </a:extLst>
          </p:cNvPr>
          <p:cNvPicPr/>
          <p:nvPr/>
        </p:nvPicPr>
        <p:blipFill>
          <a:blip r:embed="rId3"/>
          <a:srcRect/>
          <a:stretch>
            <a:fillRect/>
          </a:stretch>
        </p:blipFill>
        <p:spPr>
          <a:xfrm>
            <a:off x="432262" y="1134109"/>
            <a:ext cx="2177933" cy="2922501"/>
          </a:xfrm>
          <a:prstGeom prst="rect">
            <a:avLst/>
          </a:prstGeom>
          <a:ln/>
        </p:spPr>
      </p:pic>
      <p:pic>
        <p:nvPicPr>
          <p:cNvPr id="4" name="image1.png">
            <a:extLst>
              <a:ext uri="{FF2B5EF4-FFF2-40B4-BE49-F238E27FC236}">
                <a16:creationId xmlns="" xmlns:a16="http://schemas.microsoft.com/office/drawing/2014/main" id="{CDA6BB7B-3E01-40BF-9D3B-8E0EB8DC092D}"/>
              </a:ext>
            </a:extLst>
          </p:cNvPr>
          <p:cNvPicPr/>
          <p:nvPr/>
        </p:nvPicPr>
        <p:blipFill>
          <a:blip r:embed="rId4"/>
          <a:srcRect/>
          <a:stretch>
            <a:fillRect/>
          </a:stretch>
        </p:blipFill>
        <p:spPr>
          <a:xfrm>
            <a:off x="2914171" y="1510665"/>
            <a:ext cx="2416175" cy="2122170"/>
          </a:xfrm>
          <a:prstGeom prst="rect">
            <a:avLst/>
          </a:prstGeom>
          <a:ln/>
        </p:spPr>
      </p:pic>
      <p:sp>
        <p:nvSpPr>
          <p:cNvPr id="5" name="CuadroTexto 4">
            <a:extLst>
              <a:ext uri="{FF2B5EF4-FFF2-40B4-BE49-F238E27FC236}">
                <a16:creationId xmlns="" xmlns:a16="http://schemas.microsoft.com/office/drawing/2014/main" id="{8055236F-614A-498B-B609-61512E961F1E}"/>
              </a:ext>
            </a:extLst>
          </p:cNvPr>
          <p:cNvSpPr txBox="1"/>
          <p:nvPr/>
        </p:nvSpPr>
        <p:spPr>
          <a:xfrm>
            <a:off x="5436672" y="1355288"/>
            <a:ext cx="3497771" cy="2277547"/>
          </a:xfrm>
          <a:prstGeom prst="rect">
            <a:avLst/>
          </a:prstGeom>
          <a:noFill/>
        </p:spPr>
        <p:txBody>
          <a:bodyPr wrap="square" rtlCol="0">
            <a:spAutoFit/>
          </a:bodyPr>
          <a:lstStyle/>
          <a:p>
            <a:pPr marL="285750" indent="-285750" algn="ctr">
              <a:buFont typeface="Wingdings" panose="05000000000000000000" pitchFamily="2" charset="2"/>
              <a:buChar char="§"/>
            </a:pPr>
            <a:r>
              <a:rPr lang="es-CO" sz="1600" dirty="0">
                <a:solidFill>
                  <a:schemeClr val="tx1"/>
                </a:solidFill>
                <a:latin typeface="Encode Sans" panose="020B0604020202020204" charset="0"/>
              </a:rPr>
              <a:t>Tamaño canal </a:t>
            </a:r>
            <a:r>
              <a:rPr lang="es-CO" sz="1600" dirty="0" err="1">
                <a:solidFill>
                  <a:schemeClr val="tx1"/>
                </a:solidFill>
                <a:latin typeface="Encode Sans" panose="020B0604020202020204" charset="0"/>
              </a:rPr>
              <a:t>Unibagué</a:t>
            </a:r>
            <a:r>
              <a:rPr lang="es-CO" sz="1600" dirty="0">
                <a:solidFill>
                  <a:schemeClr val="tx1"/>
                </a:solidFill>
                <a:latin typeface="Encode Sans" panose="020B0604020202020204" charset="0"/>
              </a:rPr>
              <a:t>: 60 cm x 64 cm / AISI 316 = 36.864 Kg</a:t>
            </a:r>
          </a:p>
          <a:p>
            <a:pPr algn="ct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50 cm = Fuerza hidrostática: 947.76 N</a:t>
            </a:r>
          </a:p>
          <a:p>
            <a:pPr algn="ct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Tamaño máximo: 110 cm x 140 cm = 147. 84 Kg </a:t>
            </a:r>
          </a:p>
          <a:p>
            <a:pPr marL="285750" indent="-285750" algn="ctr">
              <a:buFont typeface="Wingdings" panose="05000000000000000000" pitchFamily="2" charset="2"/>
              <a:buChar char="§"/>
            </a:pPr>
            <a:endParaRPr lang="es-CO" dirty="0"/>
          </a:p>
        </p:txBody>
      </p:sp>
    </p:spTree>
    <p:extLst>
      <p:ext uri="{BB962C8B-B14F-4D97-AF65-F5344CB8AC3E}">
        <p14:creationId xmlns:p14="http://schemas.microsoft.com/office/powerpoint/2010/main" val="86531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 name="CuadroTexto 1">
            <a:extLst>
              <a:ext uri="{FF2B5EF4-FFF2-40B4-BE49-F238E27FC236}">
                <a16:creationId xmlns="" xmlns:a16="http://schemas.microsoft.com/office/drawing/2014/main" id="{66D3B686-D5FA-4516-96F1-8C32C1293352}"/>
              </a:ext>
            </a:extLst>
          </p:cNvPr>
          <p:cNvSpPr txBox="1"/>
          <p:nvPr/>
        </p:nvSpPr>
        <p:spPr>
          <a:xfrm>
            <a:off x="299257" y="264059"/>
            <a:ext cx="4588625" cy="461665"/>
          </a:xfrm>
          <a:prstGeom prst="rect">
            <a:avLst/>
          </a:prstGeom>
          <a:noFill/>
        </p:spPr>
        <p:txBody>
          <a:bodyPr wrap="square" rtlCol="0">
            <a:spAutoFit/>
          </a:bodyPr>
          <a:lstStyle/>
          <a:p>
            <a:r>
              <a:rPr lang="es-CO" sz="2400" b="1" dirty="0">
                <a:latin typeface="Encode Sans" panose="020B0604020202020204" charset="0"/>
              </a:rPr>
              <a:t>Compuerta tipo guillotina  </a:t>
            </a:r>
          </a:p>
        </p:txBody>
      </p:sp>
      <p:sp>
        <p:nvSpPr>
          <p:cNvPr id="5" name="CuadroTexto 4">
            <a:extLst>
              <a:ext uri="{FF2B5EF4-FFF2-40B4-BE49-F238E27FC236}">
                <a16:creationId xmlns="" xmlns:a16="http://schemas.microsoft.com/office/drawing/2014/main" id="{8055236F-614A-498B-B609-61512E961F1E}"/>
              </a:ext>
            </a:extLst>
          </p:cNvPr>
          <p:cNvSpPr txBox="1"/>
          <p:nvPr/>
        </p:nvSpPr>
        <p:spPr>
          <a:xfrm>
            <a:off x="4572000" y="1074933"/>
            <a:ext cx="3674225" cy="3262432"/>
          </a:xfrm>
          <a:prstGeom prst="rect">
            <a:avLst/>
          </a:prstGeom>
          <a:noFill/>
        </p:spPr>
        <p:txBody>
          <a:bodyPr wrap="square" rtlCol="0">
            <a:spAutoFit/>
          </a:bodyPr>
          <a:lstStyle/>
          <a:p>
            <a:pPr marL="285750" indent="-285750" algn="ctr">
              <a:buFont typeface="Wingdings" panose="05000000000000000000" pitchFamily="2" charset="2"/>
              <a:buChar char="§"/>
            </a:pPr>
            <a:r>
              <a:rPr lang="es-CO" sz="1600" dirty="0">
                <a:solidFill>
                  <a:schemeClr val="tx1"/>
                </a:solidFill>
                <a:latin typeface="Encode Sans" panose="020B0604020202020204" charset="0"/>
              </a:rPr>
              <a:t>Tornillo de potencia rosca ACME </a:t>
            </a:r>
          </a:p>
          <a:p>
            <a:pPr algn="ct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Torque de subida: 29.92 Lb.in </a:t>
            </a:r>
          </a:p>
          <a:p>
            <a:pPr marL="285750" indent="-285750" algn="ctr">
              <a:buFont typeface="Wingdings" panose="05000000000000000000" pitchFamily="2" charset="2"/>
              <a:buChar char="§"/>
            </a:pPr>
            <a:r>
              <a:rPr lang="es-CO" sz="1600" dirty="0">
                <a:solidFill>
                  <a:schemeClr val="tx1"/>
                </a:solidFill>
                <a:latin typeface="Encode Sans" panose="020B0604020202020204" charset="0"/>
              </a:rPr>
              <a:t>Torque de bajada: 19.41 Lb.in</a:t>
            </a:r>
          </a:p>
          <a:p>
            <a:pPr algn="ct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Eficiencia de 38.1%</a:t>
            </a:r>
          </a:p>
          <a:p>
            <a:pPr marL="285750" indent="-285750" algn="ctr">
              <a:buFont typeface="Wingdings" panose="05000000000000000000" pitchFamily="2" charset="2"/>
              <a:buChar char="§"/>
            </a:pP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Sumatoria de esfuerzos normales: 9211.72 psi</a:t>
            </a:r>
          </a:p>
          <a:p>
            <a:pPr marL="285750" indent="-285750" algn="ctr">
              <a:buFont typeface="Wingdings" panose="05000000000000000000" pitchFamily="2" charset="2"/>
              <a:buChar char="§"/>
            </a:pPr>
            <a:r>
              <a:rPr lang="es-CO" sz="1600" dirty="0">
                <a:solidFill>
                  <a:schemeClr val="tx1"/>
                </a:solidFill>
                <a:latin typeface="Encode Sans" panose="020B0604020202020204" charset="0"/>
              </a:rPr>
              <a:t>Sumatoria de esfuerzos cortantes: 2380.95 psi</a:t>
            </a:r>
          </a:p>
          <a:p>
            <a:pPr marL="285750" indent="-285750" algn="ctr">
              <a:buFont typeface="Wingdings" panose="05000000000000000000" pitchFamily="2" charset="2"/>
              <a:buChar char="§"/>
            </a:pP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endParaRPr lang="es-CO" dirty="0"/>
          </a:p>
        </p:txBody>
      </p:sp>
      <p:pic>
        <p:nvPicPr>
          <p:cNvPr id="7" name="Imagen 6">
            <a:extLst>
              <a:ext uri="{FF2B5EF4-FFF2-40B4-BE49-F238E27FC236}">
                <a16:creationId xmlns="" xmlns:a16="http://schemas.microsoft.com/office/drawing/2014/main" id="{587196E5-14D9-4349-AC58-14C5CD2ADB60}"/>
              </a:ext>
            </a:extLst>
          </p:cNvPr>
          <p:cNvPicPr>
            <a:picLocks noChangeAspect="1"/>
          </p:cNvPicPr>
          <p:nvPr/>
        </p:nvPicPr>
        <p:blipFill>
          <a:blip r:embed="rId3"/>
          <a:stretch>
            <a:fillRect/>
          </a:stretch>
        </p:blipFill>
        <p:spPr>
          <a:xfrm>
            <a:off x="781395" y="880007"/>
            <a:ext cx="3002783" cy="3416733"/>
          </a:xfrm>
          <a:prstGeom prst="rect">
            <a:avLst/>
          </a:prstGeom>
        </p:spPr>
      </p:pic>
    </p:spTree>
    <p:extLst>
      <p:ext uri="{BB962C8B-B14F-4D97-AF65-F5344CB8AC3E}">
        <p14:creationId xmlns:p14="http://schemas.microsoft.com/office/powerpoint/2010/main" val="269189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 name="CuadroTexto 1">
            <a:extLst>
              <a:ext uri="{FF2B5EF4-FFF2-40B4-BE49-F238E27FC236}">
                <a16:creationId xmlns="" xmlns:a16="http://schemas.microsoft.com/office/drawing/2014/main" id="{66D3B686-D5FA-4516-96F1-8C32C1293352}"/>
              </a:ext>
            </a:extLst>
          </p:cNvPr>
          <p:cNvSpPr txBox="1"/>
          <p:nvPr/>
        </p:nvSpPr>
        <p:spPr>
          <a:xfrm>
            <a:off x="4842646" y="218613"/>
            <a:ext cx="4588625" cy="461665"/>
          </a:xfrm>
          <a:prstGeom prst="rect">
            <a:avLst/>
          </a:prstGeom>
          <a:noFill/>
        </p:spPr>
        <p:txBody>
          <a:bodyPr wrap="square" rtlCol="0">
            <a:spAutoFit/>
          </a:bodyPr>
          <a:lstStyle/>
          <a:p>
            <a:r>
              <a:rPr lang="es-CO" sz="2400" b="1" dirty="0">
                <a:latin typeface="Encode Sans" panose="020B0604020202020204" charset="0"/>
              </a:rPr>
              <a:t>Compuerta tipo guillotina  </a:t>
            </a:r>
          </a:p>
        </p:txBody>
      </p:sp>
      <p:sp>
        <p:nvSpPr>
          <p:cNvPr id="5" name="CuadroTexto 4">
            <a:extLst>
              <a:ext uri="{FF2B5EF4-FFF2-40B4-BE49-F238E27FC236}">
                <a16:creationId xmlns="" xmlns:a16="http://schemas.microsoft.com/office/drawing/2014/main" id="{8055236F-614A-498B-B609-61512E961F1E}"/>
              </a:ext>
            </a:extLst>
          </p:cNvPr>
          <p:cNvSpPr txBox="1"/>
          <p:nvPr/>
        </p:nvSpPr>
        <p:spPr>
          <a:xfrm>
            <a:off x="238748" y="419003"/>
            <a:ext cx="4455623" cy="3539430"/>
          </a:xfrm>
          <a:prstGeom prst="rect">
            <a:avLst/>
          </a:prstGeom>
          <a:noFill/>
        </p:spPr>
        <p:txBody>
          <a:bodyPr wrap="square" rtlCol="0">
            <a:spAutoFit/>
          </a:bodyPr>
          <a:lstStyle/>
          <a:p>
            <a:pPr marL="285750" indent="-285750" algn="ctr">
              <a:buFont typeface="Wingdings" panose="05000000000000000000" pitchFamily="2" charset="2"/>
              <a:buChar char="§"/>
            </a:pPr>
            <a:r>
              <a:rPr lang="es-CO" sz="1600" dirty="0">
                <a:solidFill>
                  <a:schemeClr val="tx1"/>
                </a:solidFill>
                <a:latin typeface="Encode Sans" panose="020B0604020202020204" charset="0"/>
              </a:rPr>
              <a:t>Factor de seguridad: </a:t>
            </a:r>
          </a:p>
          <a:p>
            <a:pPr algn="ctr"/>
            <a:endParaRPr lang="es-CO" sz="1600" dirty="0">
              <a:solidFill>
                <a:schemeClr val="tx1"/>
              </a:solidFill>
              <a:latin typeface="Encode Sans" panose="020B0604020202020204" charset="0"/>
            </a:endParaRPr>
          </a:p>
          <a:p>
            <a:pPr algn="ctr"/>
            <a:r>
              <a:rPr lang="es-CO" sz="1600" dirty="0">
                <a:solidFill>
                  <a:schemeClr val="tx1"/>
                </a:solidFill>
                <a:latin typeface="Encode Sans" panose="020B0604020202020204" charset="0"/>
              </a:rPr>
              <a:t>Teoría del esfuerzo cortante máximo: 1.88</a:t>
            </a:r>
          </a:p>
          <a:p>
            <a:pPr algn="ctr"/>
            <a:endParaRPr lang="es-CO" sz="1600" dirty="0">
              <a:solidFill>
                <a:schemeClr val="tx1"/>
              </a:solidFill>
              <a:latin typeface="Encode Sans" panose="020B0604020202020204" charset="0"/>
            </a:endParaRPr>
          </a:p>
          <a:p>
            <a:pPr algn="ctr"/>
            <a:r>
              <a:rPr lang="es-CO" sz="1600" dirty="0">
                <a:solidFill>
                  <a:schemeClr val="tx1"/>
                </a:solidFill>
                <a:latin typeface="Encode Sans" panose="020B0604020202020204" charset="0"/>
              </a:rPr>
              <a:t>Teoría de la máxima energía de distorsión : 2.39</a:t>
            </a:r>
          </a:p>
          <a:p>
            <a:pPr algn="ct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Potencia requerida</a:t>
            </a:r>
          </a:p>
          <a:p>
            <a:pPr algn="ctr"/>
            <a:r>
              <a:rPr lang="es-CO" sz="1600" dirty="0" err="1">
                <a:solidFill>
                  <a:schemeClr val="tx1"/>
                </a:solidFill>
                <a:latin typeface="Encode Sans" panose="020B0604020202020204" charset="0"/>
              </a:rPr>
              <a:t>Pot</a:t>
            </a:r>
            <a:r>
              <a:rPr lang="es-CO" sz="1600" dirty="0">
                <a:solidFill>
                  <a:schemeClr val="tx1"/>
                </a:solidFill>
                <a:latin typeface="Encode Sans" panose="020B0604020202020204" charset="0"/>
              </a:rPr>
              <a:t>: T* w</a:t>
            </a:r>
          </a:p>
          <a:p>
            <a:pPr algn="ctr"/>
            <a:r>
              <a:rPr lang="es-CO" sz="1600" dirty="0">
                <a:solidFill>
                  <a:schemeClr val="tx1"/>
                </a:solidFill>
                <a:latin typeface="Encode Sans" panose="020B0604020202020204" charset="0"/>
              </a:rPr>
              <a:t>w( 0.05 m/s)</a:t>
            </a:r>
          </a:p>
          <a:p>
            <a:pPr algn="ctr"/>
            <a:r>
              <a:rPr lang="es-CO" sz="1600" dirty="0">
                <a:solidFill>
                  <a:schemeClr val="tx1"/>
                </a:solidFill>
                <a:latin typeface="Encode Sans" panose="020B0604020202020204" charset="0"/>
              </a:rPr>
              <a:t>= 66.51 W</a:t>
            </a:r>
          </a:p>
          <a:p>
            <a:pPr algn="ctr"/>
            <a:endParaRPr lang="es-CO" sz="1600" dirty="0">
              <a:solidFill>
                <a:schemeClr val="tx1"/>
              </a:solidFill>
              <a:latin typeface="Encode Sans" panose="020B0604020202020204" charset="0"/>
            </a:endParaRPr>
          </a:p>
          <a:p>
            <a:pPr marL="285750" indent="-285750" algn="ctr">
              <a:buFont typeface="Wingdings" panose="05000000000000000000" pitchFamily="2" charset="2"/>
              <a:buChar char="§"/>
            </a:pPr>
            <a:r>
              <a:rPr lang="es-CO" sz="1600" dirty="0">
                <a:solidFill>
                  <a:schemeClr val="tx1"/>
                </a:solidFill>
                <a:latin typeface="Encode Sans" panose="020B0604020202020204" charset="0"/>
              </a:rPr>
              <a:t>Acople: Bandas </a:t>
            </a:r>
            <a:endParaRPr lang="es-CO" sz="1600" dirty="0"/>
          </a:p>
          <a:p>
            <a:pPr marL="285750" indent="-285750" algn="ctr">
              <a:buFont typeface="Wingdings" panose="05000000000000000000" pitchFamily="2" charset="2"/>
              <a:buChar char="§"/>
            </a:pPr>
            <a:endParaRPr lang="es-CO" sz="1600" dirty="0"/>
          </a:p>
          <a:p>
            <a:pPr marL="285750" indent="-285750" algn="ctr">
              <a:buFont typeface="Wingdings" panose="05000000000000000000" pitchFamily="2" charset="2"/>
              <a:buChar char="§"/>
            </a:pPr>
            <a:r>
              <a:rPr lang="es-CO" sz="1600" dirty="0">
                <a:solidFill>
                  <a:schemeClr val="tx1"/>
                </a:solidFill>
                <a:latin typeface="Encode Sans" panose="020B0604020202020204" charset="0"/>
              </a:rPr>
              <a:t>Unión por soldadura </a:t>
            </a:r>
          </a:p>
        </p:txBody>
      </p:sp>
      <p:pic>
        <p:nvPicPr>
          <p:cNvPr id="1026" name="Picture 2" descr="Reja Manual - ECMA Fabricaciones Estructurales.">
            <a:extLst>
              <a:ext uri="{FF2B5EF4-FFF2-40B4-BE49-F238E27FC236}">
                <a16:creationId xmlns="" xmlns:a16="http://schemas.microsoft.com/office/drawing/2014/main" id="{AC0FBAAE-F819-4991-B2B3-FB99E84DA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384" y="923909"/>
            <a:ext cx="3856151" cy="286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63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p:nvPr/>
        </p:nvSpPr>
        <p:spPr>
          <a:xfrm>
            <a:off x="1366693" y="798937"/>
            <a:ext cx="6143625" cy="1076850"/>
          </a:xfrm>
          <a:prstGeom prst="rect">
            <a:avLst/>
          </a:prstGeom>
          <a:noFill/>
          <a:ln>
            <a:noFill/>
          </a:ln>
        </p:spPr>
        <p:txBody>
          <a:bodyPr spcFirstLastPara="1" wrap="square" lIns="68569" tIns="68569" rIns="68569" bIns="68569" anchor="ctr" anchorCtr="0">
            <a:noAutofit/>
          </a:bodyPr>
          <a:lstStyle/>
          <a:p>
            <a:r>
              <a:rPr lang="en-GB" sz="1875" b="1" dirty="0" err="1">
                <a:solidFill>
                  <a:srgbClr val="38761D"/>
                </a:solidFill>
                <a:latin typeface="Encode Sans"/>
                <a:ea typeface="Encode Sans"/>
                <a:cs typeface="Encode Sans"/>
                <a:sym typeface="Encode Sans"/>
              </a:rPr>
              <a:t>Desarrollo</a:t>
            </a:r>
            <a:r>
              <a:rPr lang="en-GB" sz="1875" b="1" dirty="0">
                <a:solidFill>
                  <a:srgbClr val="38761D"/>
                </a:solidFill>
                <a:latin typeface="Encode Sans"/>
                <a:ea typeface="Encode Sans"/>
                <a:cs typeface="Encode Sans"/>
                <a:sym typeface="Encode Sans"/>
              </a:rPr>
              <a:t> de </a:t>
            </a:r>
            <a:r>
              <a:rPr lang="en-GB" sz="1875" b="1" dirty="0" err="1">
                <a:solidFill>
                  <a:srgbClr val="38761D"/>
                </a:solidFill>
                <a:latin typeface="Encode Sans"/>
                <a:ea typeface="Encode Sans"/>
                <a:cs typeface="Encode Sans"/>
                <a:sym typeface="Encode Sans"/>
              </a:rPr>
              <a:t>metodología</a:t>
            </a:r>
            <a:r>
              <a:rPr lang="en-GB" sz="1875" b="1" dirty="0">
                <a:solidFill>
                  <a:srgbClr val="38761D"/>
                </a:solidFill>
                <a:latin typeface="Encode Sans"/>
                <a:ea typeface="Encode Sans"/>
                <a:cs typeface="Encode Sans"/>
                <a:sym typeface="Encode Sans"/>
              </a:rPr>
              <a:t> para la </a:t>
            </a:r>
            <a:r>
              <a:rPr lang="en-GB" sz="1875" b="1" dirty="0" err="1">
                <a:solidFill>
                  <a:srgbClr val="38761D"/>
                </a:solidFill>
                <a:latin typeface="Encode Sans"/>
                <a:ea typeface="Encode Sans"/>
                <a:cs typeface="Encode Sans"/>
                <a:sym typeface="Encode Sans"/>
              </a:rPr>
              <a:t>automatización</a:t>
            </a:r>
            <a:r>
              <a:rPr lang="en-GB" sz="1875" b="1" dirty="0">
                <a:solidFill>
                  <a:srgbClr val="38761D"/>
                </a:solidFill>
                <a:latin typeface="Encode Sans"/>
                <a:ea typeface="Encode Sans"/>
                <a:cs typeface="Encode Sans"/>
                <a:sym typeface="Encode Sans"/>
              </a:rPr>
              <a:t> y control de </a:t>
            </a:r>
            <a:r>
              <a:rPr lang="en-GB" sz="1875" b="1" dirty="0" err="1">
                <a:solidFill>
                  <a:srgbClr val="38761D"/>
                </a:solidFill>
                <a:latin typeface="Encode Sans"/>
                <a:ea typeface="Encode Sans"/>
                <a:cs typeface="Encode Sans"/>
                <a:sym typeface="Encode Sans"/>
              </a:rPr>
              <a:t>sistemas</a:t>
            </a:r>
            <a:r>
              <a:rPr lang="en-GB" sz="1875" b="1" dirty="0">
                <a:solidFill>
                  <a:srgbClr val="38761D"/>
                </a:solidFill>
                <a:latin typeface="Encode Sans"/>
                <a:ea typeface="Encode Sans"/>
                <a:cs typeface="Encode Sans"/>
                <a:sym typeface="Encode Sans"/>
              </a:rPr>
              <a:t> de </a:t>
            </a:r>
            <a:r>
              <a:rPr lang="en-GB" sz="1875" b="1" dirty="0" err="1">
                <a:solidFill>
                  <a:srgbClr val="38761D"/>
                </a:solidFill>
                <a:latin typeface="Encode Sans"/>
                <a:ea typeface="Encode Sans"/>
                <a:cs typeface="Encode Sans"/>
                <a:sym typeface="Encode Sans"/>
              </a:rPr>
              <a:t>riego</a:t>
            </a:r>
            <a:r>
              <a:rPr lang="en-GB" sz="1875" b="1" dirty="0">
                <a:solidFill>
                  <a:srgbClr val="38761D"/>
                </a:solidFill>
                <a:latin typeface="Encode Sans"/>
                <a:ea typeface="Encode Sans"/>
                <a:cs typeface="Encode Sans"/>
                <a:sym typeface="Encode Sans"/>
              </a:rPr>
              <a:t> de canal </a:t>
            </a:r>
            <a:r>
              <a:rPr lang="en-GB" sz="1875" b="1" dirty="0" err="1">
                <a:solidFill>
                  <a:srgbClr val="38761D"/>
                </a:solidFill>
                <a:latin typeface="Encode Sans"/>
                <a:ea typeface="Encode Sans"/>
                <a:cs typeface="Encode Sans"/>
                <a:sym typeface="Encode Sans"/>
              </a:rPr>
              <a:t>abierto</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usando</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sensores</a:t>
            </a:r>
            <a:r>
              <a:rPr lang="en-GB" sz="1875" b="1" dirty="0">
                <a:solidFill>
                  <a:srgbClr val="38761D"/>
                </a:solidFill>
                <a:latin typeface="Encode Sans"/>
                <a:ea typeface="Encode Sans"/>
                <a:cs typeface="Encode Sans"/>
                <a:sym typeface="Encode Sans"/>
              </a:rPr>
              <a:t> y </a:t>
            </a:r>
            <a:r>
              <a:rPr lang="en-GB" sz="1875" b="1" dirty="0" err="1">
                <a:solidFill>
                  <a:srgbClr val="38761D"/>
                </a:solidFill>
                <a:latin typeface="Encode Sans"/>
                <a:ea typeface="Encode Sans"/>
                <a:cs typeface="Encode Sans"/>
                <a:sym typeface="Encode Sans"/>
              </a:rPr>
              <a:t>actuadores</a:t>
            </a:r>
            <a:r>
              <a:rPr lang="en-GB" sz="1875" b="1" dirty="0">
                <a:solidFill>
                  <a:srgbClr val="38761D"/>
                </a:solidFill>
                <a:latin typeface="Encode Sans"/>
                <a:ea typeface="Encode Sans"/>
                <a:cs typeface="Encode Sans"/>
                <a:sym typeface="Encode Sans"/>
              </a:rPr>
              <a:t> </a:t>
            </a:r>
            <a:r>
              <a:rPr lang="en-GB" sz="1875" b="1" dirty="0" err="1">
                <a:solidFill>
                  <a:srgbClr val="38761D"/>
                </a:solidFill>
                <a:latin typeface="Encode Sans"/>
                <a:ea typeface="Encode Sans"/>
                <a:cs typeface="Encode Sans"/>
                <a:sym typeface="Encode Sans"/>
              </a:rPr>
              <a:t>autónomos</a:t>
            </a:r>
            <a:r>
              <a:rPr lang="en-GB" sz="1875" b="1" dirty="0">
                <a:solidFill>
                  <a:srgbClr val="38761D"/>
                </a:solidFill>
                <a:latin typeface="Encode Sans"/>
                <a:ea typeface="Encode Sans"/>
                <a:cs typeface="Encode Sans"/>
                <a:sym typeface="Encode Sans"/>
              </a:rPr>
              <a:t> en </a:t>
            </a:r>
            <a:r>
              <a:rPr lang="en-GB" sz="1875" b="1" dirty="0" err="1">
                <a:solidFill>
                  <a:srgbClr val="38761D"/>
                </a:solidFill>
                <a:latin typeface="Encode Sans"/>
                <a:ea typeface="Encode Sans"/>
                <a:cs typeface="Encode Sans"/>
                <a:sym typeface="Encode Sans"/>
              </a:rPr>
              <a:t>energía</a:t>
            </a:r>
            <a:r>
              <a:rPr lang="en-GB" sz="1875" b="1" dirty="0">
                <a:solidFill>
                  <a:srgbClr val="6AA84F"/>
                </a:solidFill>
                <a:latin typeface="Encode Sans"/>
                <a:ea typeface="Encode Sans"/>
                <a:cs typeface="Encode Sans"/>
                <a:sym typeface="Encode Sans"/>
              </a:rPr>
              <a:t> </a:t>
            </a:r>
            <a:endParaRPr sz="1875" b="1" dirty="0">
              <a:solidFill>
                <a:srgbClr val="6AA84F"/>
              </a:solidFill>
              <a:latin typeface="Encode Sans"/>
              <a:ea typeface="Encode Sans"/>
              <a:cs typeface="Encode Sans"/>
              <a:sym typeface="Encode Sans"/>
            </a:endParaRPr>
          </a:p>
        </p:txBody>
      </p:sp>
      <p:cxnSp>
        <p:nvCxnSpPr>
          <p:cNvPr id="117" name="Google Shape;117;p26"/>
          <p:cNvCxnSpPr/>
          <p:nvPr/>
        </p:nvCxnSpPr>
        <p:spPr>
          <a:xfrm rot="10800000" flipH="1">
            <a:off x="1474642" y="1851937"/>
            <a:ext cx="5523750" cy="23850"/>
          </a:xfrm>
          <a:prstGeom prst="straightConnector1">
            <a:avLst/>
          </a:prstGeom>
          <a:noFill/>
          <a:ln w="19050" cap="flat" cmpd="sng">
            <a:solidFill>
              <a:srgbClr val="999999"/>
            </a:solidFill>
            <a:prstDash val="solid"/>
            <a:round/>
            <a:headEnd type="none" w="med" len="med"/>
            <a:tailEnd type="none" w="med" len="med"/>
          </a:ln>
        </p:spPr>
      </p:cxnSp>
      <p:pic>
        <p:nvPicPr>
          <p:cNvPr id="1026" name="Picture 2" descr="Compuertas de riego automáticas con medidor de cau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870" y="2243469"/>
            <a:ext cx="1828797" cy="18287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593201" y="4072266"/>
            <a:ext cx="1936749" cy="307777"/>
          </a:xfrm>
          <a:prstGeom prst="rect">
            <a:avLst/>
          </a:prstGeom>
        </p:spPr>
        <p:txBody>
          <a:bodyPr wrap="none">
            <a:spAutoFit/>
          </a:bodyPr>
          <a:lstStyle/>
          <a:p>
            <a:r>
              <a:rPr lang="es-CO" dirty="0"/>
              <a:t>https://www.traxco.es/</a:t>
            </a:r>
          </a:p>
        </p:txBody>
      </p:sp>
      <p:graphicFrame>
        <p:nvGraphicFramePr>
          <p:cNvPr id="7" name="Google Shape;109;p14"/>
          <p:cNvGraphicFramePr/>
          <p:nvPr>
            <p:extLst>
              <p:ext uri="{D42A27DB-BD31-4B8C-83A1-F6EECF244321}">
                <p14:modId xmlns:p14="http://schemas.microsoft.com/office/powerpoint/2010/main" val="3232194808"/>
              </p:ext>
            </p:extLst>
          </p:nvPr>
        </p:nvGraphicFramePr>
        <p:xfrm>
          <a:off x="4529950" y="2243616"/>
          <a:ext cx="1909650" cy="1828650"/>
        </p:xfrm>
        <a:graphic>
          <a:graphicData uri="http://schemas.openxmlformats.org/drawingml/2006/table">
            <a:tbl>
              <a:tblPr>
                <a:noFill/>
                <a:tableStyleId>{D4DB5163-6900-4295-96FB-E6E00EE1AE43}</a:tableStyleId>
              </a:tblPr>
              <a:tblGrid>
                <a:gridCol w="1909650"/>
              </a:tblGrid>
              <a:tr h="301290">
                <a:tc>
                  <a:txBody>
                    <a:bodyPr/>
                    <a:lstStyle/>
                    <a:p>
                      <a:pPr marL="0" lvl="0" indent="0" algn="l" rtl="0">
                        <a:spcBef>
                          <a:spcPts val="0"/>
                        </a:spcBef>
                        <a:spcAft>
                          <a:spcPts val="0"/>
                        </a:spcAft>
                        <a:buNone/>
                      </a:pPr>
                      <a:r>
                        <a:rPr lang="en-GB" sz="1200" b="1" dirty="0" smtClean="0">
                          <a:solidFill>
                            <a:srgbClr val="FFFFFF"/>
                          </a:solidFill>
                        </a:rPr>
                        <a:t>COMMUNICATIONS</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MANAGEMENT</a:t>
                      </a:r>
                      <a:endParaRPr lang="en-GB"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s-CO" sz="1200" b="1" dirty="0" smtClean="0">
                          <a:solidFill>
                            <a:srgbClr val="FFFFFF"/>
                          </a:solidFill>
                        </a:rPr>
                        <a:t>POWER SYSTEM</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92D050"/>
                    </a:solidFill>
                  </a:tcPr>
                </a:tc>
              </a:tr>
              <a:tr h="301290">
                <a:tc>
                  <a:txBody>
                    <a:bodyPr/>
                    <a:lstStyle/>
                    <a:p>
                      <a:pPr marL="0" lvl="0" indent="0" algn="l" rtl="0">
                        <a:spcBef>
                          <a:spcPts val="0"/>
                        </a:spcBef>
                        <a:spcAft>
                          <a:spcPts val="0"/>
                        </a:spcAft>
                        <a:buNone/>
                      </a:pPr>
                      <a:r>
                        <a:rPr lang="en-GB" sz="1200" b="1" dirty="0" smtClean="0">
                          <a:solidFill>
                            <a:srgbClr val="FFFFFF"/>
                          </a:solidFill>
                        </a:rPr>
                        <a:t>MECHANICS</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200" b="1" dirty="0" smtClean="0">
                          <a:solidFill>
                            <a:srgbClr val="FFFFFF"/>
                          </a:solidFill>
                        </a:rPr>
                        <a:t>SIMULATION</a:t>
                      </a:r>
                      <a:endParaRPr sz="12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bl>
          </a:graphicData>
        </a:graphic>
      </p:graphicFrame>
      <p:sp>
        <p:nvSpPr>
          <p:cNvPr id="9" name="CuadroTexto 8"/>
          <p:cNvSpPr txBox="1"/>
          <p:nvPr/>
        </p:nvSpPr>
        <p:spPr>
          <a:xfrm>
            <a:off x="233327" y="4699590"/>
            <a:ext cx="8389088" cy="307777"/>
          </a:xfrm>
          <a:prstGeom prst="rect">
            <a:avLst/>
          </a:prstGeom>
          <a:noFill/>
        </p:spPr>
        <p:txBody>
          <a:bodyPr wrap="square" rtlCol="0">
            <a:spAutoFit/>
          </a:bodyPr>
          <a:lstStyle/>
          <a:p>
            <a:r>
              <a:rPr lang="es-CO" dirty="0" smtClean="0">
                <a:solidFill>
                  <a:schemeClr val="accent1">
                    <a:lumMod val="75000"/>
                  </a:schemeClr>
                </a:solidFill>
              </a:rPr>
              <a:t>Trabajo realizado con el estudiante de Ingeniería Electrónica: </a:t>
            </a:r>
            <a:r>
              <a:rPr lang="es-CO" b="1" dirty="0" smtClean="0">
                <a:solidFill>
                  <a:schemeClr val="accent1">
                    <a:lumMod val="75000"/>
                  </a:schemeClr>
                </a:solidFill>
              </a:rPr>
              <a:t>Santiago Martínez Clinger</a:t>
            </a:r>
            <a:endParaRPr lang="es-CO" b="1" dirty="0">
              <a:solidFill>
                <a:schemeClr val="accent1">
                  <a:lumMod val="75000"/>
                </a:schemeClr>
              </a:solidFill>
            </a:endParaRPr>
          </a:p>
        </p:txBody>
      </p:sp>
    </p:spTree>
    <p:extLst>
      <p:ext uri="{BB962C8B-B14F-4D97-AF65-F5344CB8AC3E}">
        <p14:creationId xmlns:p14="http://schemas.microsoft.com/office/powerpoint/2010/main" val="366408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19" name="CuadroTexto 18">
            <a:extLst>
              <a:ext uri="{FF2B5EF4-FFF2-40B4-BE49-F238E27FC236}">
                <a16:creationId xmlns="" xmlns:a16="http://schemas.microsoft.com/office/drawing/2014/main" id="{66D3B686-D5FA-4516-96F1-8C32C1293352}"/>
              </a:ext>
            </a:extLst>
          </p:cNvPr>
          <p:cNvSpPr txBox="1"/>
          <p:nvPr/>
        </p:nvSpPr>
        <p:spPr>
          <a:xfrm>
            <a:off x="249381" y="250510"/>
            <a:ext cx="7046769" cy="461665"/>
          </a:xfrm>
          <a:prstGeom prst="rect">
            <a:avLst/>
          </a:prstGeom>
          <a:noFill/>
        </p:spPr>
        <p:txBody>
          <a:bodyPr wrap="square" rtlCol="0">
            <a:spAutoFit/>
          </a:bodyPr>
          <a:lstStyle/>
          <a:p>
            <a:r>
              <a:rPr lang="es-CO" sz="2400" b="1" dirty="0" err="1" smtClean="0">
                <a:latin typeface="Encode Sans" panose="020B0604020202020204" charset="0"/>
              </a:rPr>
              <a:t>Power</a:t>
            </a:r>
            <a:r>
              <a:rPr lang="es-CO" sz="2400" b="1" dirty="0" smtClean="0">
                <a:latin typeface="Encode Sans" panose="020B0604020202020204" charset="0"/>
              </a:rPr>
              <a:t> and control </a:t>
            </a:r>
            <a:r>
              <a:rPr lang="es-CO" sz="2400" b="1" dirty="0" err="1" smtClean="0">
                <a:latin typeface="Encode Sans" panose="020B0604020202020204" charset="0"/>
              </a:rPr>
              <a:t>architecture</a:t>
            </a:r>
            <a:r>
              <a:rPr lang="es-CO" sz="2400" b="1" dirty="0" smtClean="0">
                <a:latin typeface="Encode Sans" panose="020B0604020202020204" charset="0"/>
              </a:rPr>
              <a:t> 1</a:t>
            </a:r>
            <a:endParaRPr lang="es-CO" sz="2400" b="1" dirty="0">
              <a:latin typeface="Encode Sans" panose="020B0604020202020204" charset="0"/>
            </a:endParaRPr>
          </a:p>
        </p:txBody>
      </p:sp>
      <p:pic>
        <p:nvPicPr>
          <p:cNvPr id="2" name="Imagen 1"/>
          <p:cNvPicPr>
            <a:picLocks noChangeAspect="1"/>
          </p:cNvPicPr>
          <p:nvPr/>
        </p:nvPicPr>
        <p:blipFill>
          <a:blip r:embed="rId3"/>
          <a:stretch>
            <a:fillRect/>
          </a:stretch>
        </p:blipFill>
        <p:spPr>
          <a:xfrm>
            <a:off x="504562" y="990215"/>
            <a:ext cx="3093370" cy="2350002"/>
          </a:xfrm>
          <a:prstGeom prst="rect">
            <a:avLst/>
          </a:prstGeom>
        </p:spPr>
      </p:pic>
      <p:pic>
        <p:nvPicPr>
          <p:cNvPr id="4" name="Imagen 3"/>
          <p:cNvPicPr>
            <a:picLocks noChangeAspect="1"/>
          </p:cNvPicPr>
          <p:nvPr/>
        </p:nvPicPr>
        <p:blipFill>
          <a:blip r:embed="rId4"/>
          <a:stretch>
            <a:fillRect/>
          </a:stretch>
        </p:blipFill>
        <p:spPr>
          <a:xfrm>
            <a:off x="5091726" y="900846"/>
            <a:ext cx="3919204" cy="2313364"/>
          </a:xfrm>
          <a:prstGeom prst="rect">
            <a:avLst/>
          </a:prstGeom>
        </p:spPr>
      </p:pic>
      <p:pic>
        <p:nvPicPr>
          <p:cNvPr id="5" name="Imagen 4"/>
          <p:cNvPicPr>
            <a:picLocks noChangeAspect="1"/>
          </p:cNvPicPr>
          <p:nvPr/>
        </p:nvPicPr>
        <p:blipFill>
          <a:blip r:embed="rId5"/>
          <a:stretch>
            <a:fillRect/>
          </a:stretch>
        </p:blipFill>
        <p:spPr>
          <a:xfrm>
            <a:off x="1556595" y="3528888"/>
            <a:ext cx="6421155" cy="894256"/>
          </a:xfrm>
          <a:prstGeom prst="rect">
            <a:avLst/>
          </a:prstGeom>
        </p:spPr>
      </p:pic>
    </p:spTree>
    <p:extLst>
      <p:ext uri="{BB962C8B-B14F-4D97-AF65-F5344CB8AC3E}">
        <p14:creationId xmlns:p14="http://schemas.microsoft.com/office/powerpoint/2010/main" val="26133501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4947550" y="429407"/>
            <a:ext cx="3573810" cy="2665913"/>
          </a:xfrm>
          <a:prstGeom prst="rect">
            <a:avLst/>
          </a:prstGeom>
        </p:spPr>
      </p:pic>
      <p:sp>
        <p:nvSpPr>
          <p:cNvPr id="19" name="CuadroTexto 18">
            <a:extLst>
              <a:ext uri="{FF2B5EF4-FFF2-40B4-BE49-F238E27FC236}">
                <a16:creationId xmlns="" xmlns:a16="http://schemas.microsoft.com/office/drawing/2014/main" id="{66D3B686-D5FA-4516-96F1-8C32C1293352}"/>
              </a:ext>
            </a:extLst>
          </p:cNvPr>
          <p:cNvSpPr txBox="1"/>
          <p:nvPr/>
        </p:nvSpPr>
        <p:spPr>
          <a:xfrm>
            <a:off x="249381" y="250510"/>
            <a:ext cx="7046769" cy="461665"/>
          </a:xfrm>
          <a:prstGeom prst="rect">
            <a:avLst/>
          </a:prstGeom>
          <a:noFill/>
        </p:spPr>
        <p:txBody>
          <a:bodyPr wrap="square" rtlCol="0">
            <a:spAutoFit/>
          </a:bodyPr>
          <a:lstStyle/>
          <a:p>
            <a:r>
              <a:rPr lang="es-CO" sz="2400" b="1" dirty="0" err="1" smtClean="0">
                <a:latin typeface="Encode Sans" panose="020B0604020202020204" charset="0"/>
              </a:rPr>
              <a:t>Power</a:t>
            </a:r>
            <a:r>
              <a:rPr lang="es-CO" sz="2400" b="1" dirty="0" smtClean="0">
                <a:latin typeface="Encode Sans" panose="020B0604020202020204" charset="0"/>
              </a:rPr>
              <a:t> and control </a:t>
            </a:r>
            <a:r>
              <a:rPr lang="es-CO" sz="2400" b="1" dirty="0" err="1" smtClean="0">
                <a:latin typeface="Encode Sans" panose="020B0604020202020204" charset="0"/>
              </a:rPr>
              <a:t>architecture</a:t>
            </a:r>
            <a:r>
              <a:rPr lang="es-CO" sz="2400" b="1" dirty="0" smtClean="0">
                <a:latin typeface="Encode Sans" panose="020B0604020202020204" charset="0"/>
              </a:rPr>
              <a:t> 1</a:t>
            </a:r>
            <a:endParaRPr lang="es-CO" sz="2400" b="1" dirty="0">
              <a:latin typeface="Encode Sans" panose="020B0604020202020204" charset="0"/>
            </a:endParaRPr>
          </a:p>
        </p:txBody>
      </p:sp>
      <p:pic>
        <p:nvPicPr>
          <p:cNvPr id="2" name="Imagen 1"/>
          <p:cNvPicPr>
            <a:picLocks noChangeAspect="1"/>
          </p:cNvPicPr>
          <p:nvPr/>
        </p:nvPicPr>
        <p:blipFill>
          <a:blip r:embed="rId4"/>
          <a:stretch>
            <a:fillRect/>
          </a:stretch>
        </p:blipFill>
        <p:spPr>
          <a:xfrm>
            <a:off x="408869" y="842605"/>
            <a:ext cx="2965309" cy="2252715"/>
          </a:xfrm>
          <a:prstGeom prst="rect">
            <a:avLst/>
          </a:prstGeom>
        </p:spPr>
      </p:pic>
      <p:pic>
        <p:nvPicPr>
          <p:cNvPr id="6" name="Imagen 5"/>
          <p:cNvPicPr>
            <a:picLocks noChangeAspect="1"/>
          </p:cNvPicPr>
          <p:nvPr/>
        </p:nvPicPr>
        <p:blipFill>
          <a:blip r:embed="rId5"/>
          <a:stretch>
            <a:fillRect/>
          </a:stretch>
        </p:blipFill>
        <p:spPr>
          <a:xfrm>
            <a:off x="2083981" y="3142338"/>
            <a:ext cx="4650474" cy="1382968"/>
          </a:xfrm>
          <a:prstGeom prst="rect">
            <a:avLst/>
          </a:prstGeom>
        </p:spPr>
      </p:pic>
    </p:spTree>
    <p:extLst>
      <p:ext uri="{BB962C8B-B14F-4D97-AF65-F5344CB8AC3E}">
        <p14:creationId xmlns:p14="http://schemas.microsoft.com/office/powerpoint/2010/main" val="3560273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98" name="Imagen 97"/>
          <p:cNvPicPr>
            <a:picLocks noChangeAspect="1"/>
          </p:cNvPicPr>
          <p:nvPr/>
        </p:nvPicPr>
        <p:blipFill>
          <a:blip r:embed="rId3"/>
          <a:stretch>
            <a:fillRect/>
          </a:stretch>
        </p:blipFill>
        <p:spPr>
          <a:xfrm>
            <a:off x="4947241" y="189600"/>
            <a:ext cx="3590703" cy="2055746"/>
          </a:xfrm>
          <a:prstGeom prst="rect">
            <a:avLst/>
          </a:prstGeom>
        </p:spPr>
      </p:pic>
      <p:sp>
        <p:nvSpPr>
          <p:cNvPr id="19" name="CuadroTexto 18">
            <a:extLst>
              <a:ext uri="{FF2B5EF4-FFF2-40B4-BE49-F238E27FC236}">
                <a16:creationId xmlns="" xmlns:a16="http://schemas.microsoft.com/office/drawing/2014/main" id="{66D3B686-D5FA-4516-96F1-8C32C1293352}"/>
              </a:ext>
            </a:extLst>
          </p:cNvPr>
          <p:cNvSpPr txBox="1"/>
          <p:nvPr/>
        </p:nvSpPr>
        <p:spPr>
          <a:xfrm>
            <a:off x="249381" y="250510"/>
            <a:ext cx="7046769" cy="461665"/>
          </a:xfrm>
          <a:prstGeom prst="rect">
            <a:avLst/>
          </a:prstGeom>
          <a:noFill/>
        </p:spPr>
        <p:txBody>
          <a:bodyPr wrap="square" rtlCol="0">
            <a:spAutoFit/>
          </a:bodyPr>
          <a:lstStyle/>
          <a:p>
            <a:r>
              <a:rPr lang="es-CO" sz="2400" b="1" dirty="0" err="1">
                <a:latin typeface="Encode Sans" panose="020B0604020202020204" charset="0"/>
              </a:rPr>
              <a:t>Power</a:t>
            </a:r>
            <a:r>
              <a:rPr lang="es-CO" sz="2400" b="1" dirty="0">
                <a:latin typeface="Encode Sans" panose="020B0604020202020204" charset="0"/>
              </a:rPr>
              <a:t> </a:t>
            </a:r>
            <a:r>
              <a:rPr lang="es-CO" sz="2400" b="1" dirty="0" smtClean="0">
                <a:latin typeface="Encode Sans" panose="020B0604020202020204" charset="0"/>
              </a:rPr>
              <a:t>and control </a:t>
            </a:r>
            <a:r>
              <a:rPr lang="es-CO" sz="2400" b="1" dirty="0" err="1" smtClean="0">
                <a:latin typeface="Encode Sans" panose="020B0604020202020204" charset="0"/>
              </a:rPr>
              <a:t>architecture</a:t>
            </a:r>
            <a:r>
              <a:rPr lang="es-CO" sz="2400" b="1" dirty="0" smtClean="0">
                <a:latin typeface="Encode Sans" panose="020B0604020202020204" charset="0"/>
              </a:rPr>
              <a:t> 2</a:t>
            </a:r>
            <a:endParaRPr lang="es-CO" sz="2400" b="1" dirty="0">
              <a:latin typeface="Encode Sans" panose="020B0604020202020204" charset="0"/>
            </a:endParaRPr>
          </a:p>
        </p:txBody>
      </p:sp>
      <p:pic>
        <p:nvPicPr>
          <p:cNvPr id="2" name="Imagen 1"/>
          <p:cNvPicPr>
            <a:picLocks noChangeAspect="1"/>
          </p:cNvPicPr>
          <p:nvPr/>
        </p:nvPicPr>
        <p:blipFill>
          <a:blip r:embed="rId4"/>
          <a:stretch>
            <a:fillRect/>
          </a:stretch>
        </p:blipFill>
        <p:spPr>
          <a:xfrm>
            <a:off x="0" y="892929"/>
            <a:ext cx="3950479" cy="1352417"/>
          </a:xfrm>
          <a:prstGeom prst="rect">
            <a:avLst/>
          </a:prstGeom>
        </p:spPr>
      </p:pic>
      <mc:AlternateContent xmlns:mc="http://schemas.openxmlformats.org/markup-compatibility/2006" xmlns:a14="http://schemas.microsoft.com/office/drawing/2010/main">
        <mc:Choice Requires="a14">
          <p:sp>
            <p:nvSpPr>
              <p:cNvPr id="4" name="CuadroTexto 3"/>
              <p:cNvSpPr txBox="1"/>
              <p:nvPr/>
            </p:nvSpPr>
            <p:spPr>
              <a:xfrm>
                <a:off x="8474146" y="1133280"/>
                <a:ext cx="21428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𝑣</m:t>
                          </m:r>
                        </m:e>
                        <m:sub>
                          <m:r>
                            <a:rPr lang="es-CO" b="0" i="1" smtClean="0">
                              <a:latin typeface="Cambria Math" panose="02040503050406030204" pitchFamily="18" charset="0"/>
                            </a:rPr>
                            <m:t>𝑐</m:t>
                          </m:r>
                        </m:sub>
                      </m:sSub>
                    </m:oMath>
                  </m:oMathPara>
                </a14:m>
                <a:endParaRPr lang="es-CO" dirty="0"/>
              </a:p>
            </p:txBody>
          </p:sp>
        </mc:Choice>
        <mc:Fallback xmlns="">
          <p:sp>
            <p:nvSpPr>
              <p:cNvPr id="4" name="CuadroTexto 3"/>
              <p:cNvSpPr txBox="1">
                <a:spLocks noRot="1" noChangeAspect="1" noMove="1" noResize="1" noEditPoints="1" noAdjustHandles="1" noChangeArrowheads="1" noChangeShapeType="1" noTextEdit="1"/>
              </p:cNvSpPr>
              <p:nvPr/>
            </p:nvSpPr>
            <p:spPr>
              <a:xfrm>
                <a:off x="8474146" y="1133280"/>
                <a:ext cx="214289" cy="215444"/>
              </a:xfrm>
              <a:prstGeom prst="rect">
                <a:avLst/>
              </a:prstGeom>
              <a:blipFill rotWithShape="0">
                <a:blip r:embed="rId5"/>
                <a:stretch>
                  <a:fillRect l="-8571" b="-1142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6" name="CuadroTexto 95"/>
              <p:cNvSpPr txBox="1"/>
              <p:nvPr/>
            </p:nvSpPr>
            <p:spPr>
              <a:xfrm>
                <a:off x="8497845" y="309036"/>
                <a:ext cx="1843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m:t>
                      </m:r>
                    </m:oMath>
                  </m:oMathPara>
                </a14:m>
                <a:endParaRPr lang="es-CO" dirty="0"/>
              </a:p>
            </p:txBody>
          </p:sp>
        </mc:Choice>
        <mc:Fallback xmlns="">
          <p:sp>
            <p:nvSpPr>
              <p:cNvPr id="96" name="CuadroTexto 95"/>
              <p:cNvSpPr txBox="1">
                <a:spLocks noRot="1" noChangeAspect="1" noMove="1" noResize="1" noEditPoints="1" noAdjustHandles="1" noChangeArrowheads="1" noChangeShapeType="1" noTextEdit="1"/>
              </p:cNvSpPr>
              <p:nvPr/>
            </p:nvSpPr>
            <p:spPr>
              <a:xfrm>
                <a:off x="8497845" y="309036"/>
                <a:ext cx="184345" cy="215444"/>
              </a:xfrm>
              <a:prstGeom prst="rect">
                <a:avLst/>
              </a:prstGeom>
              <a:blipFill rotWithShape="0">
                <a:blip r:embed="rId6"/>
                <a:stretch>
                  <a:fillRect l="-16667" r="-20000" b="-857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7" name="CuadroTexto 96"/>
              <p:cNvSpPr txBox="1"/>
              <p:nvPr/>
            </p:nvSpPr>
            <p:spPr>
              <a:xfrm>
                <a:off x="8489117" y="1957524"/>
                <a:ext cx="1843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m:t>
                      </m:r>
                    </m:oMath>
                  </m:oMathPara>
                </a14:m>
                <a:endParaRPr lang="es-CO" dirty="0"/>
              </a:p>
            </p:txBody>
          </p:sp>
        </mc:Choice>
        <mc:Fallback xmlns="">
          <p:sp>
            <p:nvSpPr>
              <p:cNvPr id="97" name="CuadroTexto 96"/>
              <p:cNvSpPr txBox="1">
                <a:spLocks noRot="1" noChangeAspect="1" noMove="1" noResize="1" noEditPoints="1" noAdjustHandles="1" noChangeArrowheads="1" noChangeShapeType="1" noTextEdit="1"/>
              </p:cNvSpPr>
              <p:nvPr/>
            </p:nvSpPr>
            <p:spPr>
              <a:xfrm>
                <a:off x="8489117" y="1957524"/>
                <a:ext cx="184345" cy="215444"/>
              </a:xfrm>
              <a:prstGeom prst="rect">
                <a:avLst/>
              </a:prstGeom>
              <a:blipFill rotWithShape="0">
                <a:blip r:embed="rId7"/>
                <a:stretch>
                  <a:fillRect l="-3333" r="-3333"/>
                </a:stretch>
              </a:blipFill>
            </p:spPr>
            <p:txBody>
              <a:bodyPr/>
              <a:lstStyle/>
              <a:p>
                <a:r>
                  <a:rPr lang="es-CO">
                    <a:noFill/>
                  </a:rPr>
                  <a:t> </a:t>
                </a:r>
              </a:p>
            </p:txBody>
          </p:sp>
        </mc:Fallback>
      </mc:AlternateContent>
      <p:pic>
        <p:nvPicPr>
          <p:cNvPr id="100" name="Imagen 99"/>
          <p:cNvPicPr>
            <a:picLocks noChangeAspect="1"/>
          </p:cNvPicPr>
          <p:nvPr/>
        </p:nvPicPr>
        <p:blipFill>
          <a:blip r:embed="rId8"/>
          <a:stretch>
            <a:fillRect/>
          </a:stretch>
        </p:blipFill>
        <p:spPr>
          <a:xfrm>
            <a:off x="1594883" y="2306256"/>
            <a:ext cx="6060559" cy="2242805"/>
          </a:xfrm>
          <a:prstGeom prst="rect">
            <a:avLst/>
          </a:prstGeom>
        </p:spPr>
      </p:pic>
    </p:spTree>
    <p:extLst>
      <p:ext uri="{BB962C8B-B14F-4D97-AF65-F5344CB8AC3E}">
        <p14:creationId xmlns:p14="http://schemas.microsoft.com/office/powerpoint/2010/main" val="2207750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grpSp>
        <p:nvGrpSpPr>
          <p:cNvPr id="3" name="Google Shape;139;p27">
            <a:extLst>
              <a:ext uri="{FF2B5EF4-FFF2-40B4-BE49-F238E27FC236}">
                <a16:creationId xmlns="" xmlns:a16="http://schemas.microsoft.com/office/drawing/2014/main" id="{986028F5-374C-4D00-A94C-D7174E2A7D6B}"/>
              </a:ext>
            </a:extLst>
          </p:cNvPr>
          <p:cNvGrpSpPr/>
          <p:nvPr/>
        </p:nvGrpSpPr>
        <p:grpSpPr>
          <a:xfrm>
            <a:off x="1136427" y="4114311"/>
            <a:ext cx="6872925" cy="1456314"/>
            <a:chOff x="-19650" y="3801198"/>
            <a:chExt cx="9163900" cy="1941752"/>
          </a:xfrm>
        </p:grpSpPr>
        <p:sp>
          <p:nvSpPr>
            <p:cNvPr id="4" name="Google Shape;140;p27">
              <a:extLst>
                <a:ext uri="{FF2B5EF4-FFF2-40B4-BE49-F238E27FC236}">
                  <a16:creationId xmlns="" xmlns:a16="http://schemas.microsoft.com/office/drawing/2014/main" id="{E019B688-EDC5-44DF-A312-73DD22BEF89D}"/>
                </a:ext>
              </a:extLst>
            </p:cNvPr>
            <p:cNvSpPr/>
            <p:nvPr/>
          </p:nvSpPr>
          <p:spPr>
            <a:xfrm>
              <a:off x="1214950" y="4983450"/>
              <a:ext cx="7929300" cy="159900"/>
            </a:xfrm>
            <a:prstGeom prst="rect">
              <a:avLst/>
            </a:prstGeom>
            <a:solidFill>
              <a:srgbClr val="6FA8DC"/>
            </a:solidFill>
            <a:ln>
              <a:noFill/>
            </a:ln>
          </p:spPr>
          <p:txBody>
            <a:bodyPr spcFirstLastPara="1" wrap="square" lIns="68569" tIns="68569" rIns="68569" bIns="68569" anchor="ctr" anchorCtr="0">
              <a:noAutofit/>
            </a:bodyPr>
            <a:lstStyle/>
            <a:p>
              <a:endParaRPr sz="1050"/>
            </a:p>
          </p:txBody>
        </p:sp>
        <p:grpSp>
          <p:nvGrpSpPr>
            <p:cNvPr id="5" name="Google Shape;141;p27">
              <a:extLst>
                <a:ext uri="{FF2B5EF4-FFF2-40B4-BE49-F238E27FC236}">
                  <a16:creationId xmlns="" xmlns:a16="http://schemas.microsoft.com/office/drawing/2014/main" id="{D83990EF-266D-412D-B963-0CE009F93BD1}"/>
                </a:ext>
              </a:extLst>
            </p:cNvPr>
            <p:cNvGrpSpPr/>
            <p:nvPr/>
          </p:nvGrpSpPr>
          <p:grpSpPr>
            <a:xfrm>
              <a:off x="221067" y="3801198"/>
              <a:ext cx="502842" cy="500711"/>
              <a:chOff x="865862" y="3207306"/>
              <a:chExt cx="364484" cy="364897"/>
            </a:xfrm>
          </p:grpSpPr>
          <p:sp>
            <p:nvSpPr>
              <p:cNvPr id="15" name="Google Shape;142;p27">
                <a:extLst>
                  <a:ext uri="{FF2B5EF4-FFF2-40B4-BE49-F238E27FC236}">
                    <a16:creationId xmlns="" xmlns:a16="http://schemas.microsoft.com/office/drawing/2014/main" id="{4057542A-3A7E-4F11-8BAB-E0B3E5CE3AC2}"/>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6" name="Google Shape;143;p27">
                <a:extLst>
                  <a:ext uri="{FF2B5EF4-FFF2-40B4-BE49-F238E27FC236}">
                    <a16:creationId xmlns="" xmlns:a16="http://schemas.microsoft.com/office/drawing/2014/main" id="{BABFCE49-F487-40C3-A575-8F746C78EC4E}"/>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7" name="Google Shape;144;p27">
                <a:extLst>
                  <a:ext uri="{FF2B5EF4-FFF2-40B4-BE49-F238E27FC236}">
                    <a16:creationId xmlns="" xmlns:a16="http://schemas.microsoft.com/office/drawing/2014/main" id="{94A4A4CD-A21D-49D1-895E-081F3FF56020}"/>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8" name="Google Shape;145;p27">
                <a:extLst>
                  <a:ext uri="{FF2B5EF4-FFF2-40B4-BE49-F238E27FC236}">
                    <a16:creationId xmlns="" xmlns:a16="http://schemas.microsoft.com/office/drawing/2014/main" id="{621DB7C9-0779-4079-9B25-D90DBD7F26DC}"/>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9" name="Google Shape;146;p27">
                <a:extLst>
                  <a:ext uri="{FF2B5EF4-FFF2-40B4-BE49-F238E27FC236}">
                    <a16:creationId xmlns="" xmlns:a16="http://schemas.microsoft.com/office/drawing/2014/main" id="{AEED9448-9852-463A-82BE-32EE7F96756A}"/>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0" name="Google Shape;147;p27">
                <a:extLst>
                  <a:ext uri="{FF2B5EF4-FFF2-40B4-BE49-F238E27FC236}">
                    <a16:creationId xmlns="" xmlns:a16="http://schemas.microsoft.com/office/drawing/2014/main" id="{E2BB425A-7FD5-403E-AC9D-DF19E74670D7}"/>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1" name="Google Shape;148;p27">
                <a:extLst>
                  <a:ext uri="{FF2B5EF4-FFF2-40B4-BE49-F238E27FC236}">
                    <a16:creationId xmlns="" xmlns:a16="http://schemas.microsoft.com/office/drawing/2014/main" id="{1508E07E-E847-4DC5-B82F-503F28F76C36}"/>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2" name="Google Shape;149;p27">
                <a:extLst>
                  <a:ext uri="{FF2B5EF4-FFF2-40B4-BE49-F238E27FC236}">
                    <a16:creationId xmlns="" xmlns:a16="http://schemas.microsoft.com/office/drawing/2014/main" id="{DEA46329-DAA6-4D6B-BB3E-014E0E0AFB79}"/>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3" name="Google Shape;150;p27">
                <a:extLst>
                  <a:ext uri="{FF2B5EF4-FFF2-40B4-BE49-F238E27FC236}">
                    <a16:creationId xmlns="" xmlns:a16="http://schemas.microsoft.com/office/drawing/2014/main" id="{27AFD374-A1CB-49CE-8121-1E9B2D41CCF6}"/>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4" name="Google Shape;151;p27">
                <a:extLst>
                  <a:ext uri="{FF2B5EF4-FFF2-40B4-BE49-F238E27FC236}">
                    <a16:creationId xmlns="" xmlns:a16="http://schemas.microsoft.com/office/drawing/2014/main" id="{12D6CB11-E953-4257-84D5-F5F0BE8E757B}"/>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5" name="Google Shape;152;p27">
                <a:extLst>
                  <a:ext uri="{FF2B5EF4-FFF2-40B4-BE49-F238E27FC236}">
                    <a16:creationId xmlns="" xmlns:a16="http://schemas.microsoft.com/office/drawing/2014/main" id="{165B9655-557A-4DF5-A7E3-53C81F1E62BC}"/>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6" name="Google Shape;153;p27">
                <a:extLst>
                  <a:ext uri="{FF2B5EF4-FFF2-40B4-BE49-F238E27FC236}">
                    <a16:creationId xmlns="" xmlns:a16="http://schemas.microsoft.com/office/drawing/2014/main" id="{CEDD2D04-C501-4B36-95B9-5E73EAF5A6D3}"/>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7" name="Google Shape;154;p27">
                <a:extLst>
                  <a:ext uri="{FF2B5EF4-FFF2-40B4-BE49-F238E27FC236}">
                    <a16:creationId xmlns="" xmlns:a16="http://schemas.microsoft.com/office/drawing/2014/main" id="{9A1DF287-FAD2-4A80-976E-376CFBEE9AD3}"/>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8" name="Google Shape;155;p27">
                <a:extLst>
                  <a:ext uri="{FF2B5EF4-FFF2-40B4-BE49-F238E27FC236}">
                    <a16:creationId xmlns="" xmlns:a16="http://schemas.microsoft.com/office/drawing/2014/main" id="{20EC25D9-957E-4C8E-A21B-A448A66D2AF4}"/>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grpSp>
        <p:sp>
          <p:nvSpPr>
            <p:cNvPr id="6" name="Google Shape;156;p27">
              <a:extLst>
                <a:ext uri="{FF2B5EF4-FFF2-40B4-BE49-F238E27FC236}">
                  <a16:creationId xmlns="" xmlns:a16="http://schemas.microsoft.com/office/drawing/2014/main" id="{1DAFC56B-DFC8-4B1B-8F42-31E795BB6675}"/>
                </a:ext>
              </a:extLst>
            </p:cNvPr>
            <p:cNvSpPr/>
            <p:nvPr/>
          </p:nvSpPr>
          <p:spPr>
            <a:xfrm>
              <a:off x="2759793" y="4201151"/>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7" name="Google Shape;157;p27">
              <a:extLst>
                <a:ext uri="{FF2B5EF4-FFF2-40B4-BE49-F238E27FC236}">
                  <a16:creationId xmlns="" xmlns:a16="http://schemas.microsoft.com/office/drawing/2014/main" id="{176932A4-5E83-4B9F-B684-A9195866237E}"/>
                </a:ext>
              </a:extLst>
            </p:cNvPr>
            <p:cNvSpPr/>
            <p:nvPr/>
          </p:nvSpPr>
          <p:spPr>
            <a:xfrm>
              <a:off x="1618251" y="4083025"/>
              <a:ext cx="443865" cy="337511"/>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pic>
          <p:nvPicPr>
            <p:cNvPr id="8" name="Google Shape;158;p27">
              <a:extLst>
                <a:ext uri="{FF2B5EF4-FFF2-40B4-BE49-F238E27FC236}">
                  <a16:creationId xmlns="" xmlns:a16="http://schemas.microsoft.com/office/drawing/2014/main" id="{C1C97056-06A2-460D-B163-2D14185B968A}"/>
                </a:ext>
              </a:extLst>
            </p:cNvPr>
            <p:cNvPicPr preferRelativeResize="0"/>
            <p:nvPr/>
          </p:nvPicPr>
          <p:blipFill rotWithShape="1">
            <a:blip r:embed="rId3">
              <a:alphaModFix/>
            </a:blip>
            <a:srcRect l="31151" t="19954" r="30049" b="27851"/>
            <a:stretch/>
          </p:blipFill>
          <p:spPr>
            <a:xfrm>
              <a:off x="5508275" y="4252984"/>
              <a:ext cx="502825" cy="730466"/>
            </a:xfrm>
            <a:prstGeom prst="rect">
              <a:avLst/>
            </a:prstGeom>
            <a:noFill/>
            <a:ln>
              <a:noFill/>
            </a:ln>
          </p:spPr>
        </p:pic>
        <p:sp>
          <p:nvSpPr>
            <p:cNvPr id="9" name="Google Shape;159;p27">
              <a:extLst>
                <a:ext uri="{FF2B5EF4-FFF2-40B4-BE49-F238E27FC236}">
                  <a16:creationId xmlns="" xmlns:a16="http://schemas.microsoft.com/office/drawing/2014/main" id="{D811F369-EC60-4ED4-9D4A-D5DE3993FF1D}"/>
                </a:ext>
              </a:extLst>
            </p:cNvPr>
            <p:cNvSpPr/>
            <p:nvPr/>
          </p:nvSpPr>
          <p:spPr>
            <a:xfrm>
              <a:off x="5492700" y="4947075"/>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sp>
          <p:nvSpPr>
            <p:cNvPr id="10" name="Google Shape;160;p27">
              <a:extLst>
                <a:ext uri="{FF2B5EF4-FFF2-40B4-BE49-F238E27FC236}">
                  <a16:creationId xmlns="" xmlns:a16="http://schemas.microsoft.com/office/drawing/2014/main" id="{FB94B4B2-DD2C-437C-A0C1-F733D26936CE}"/>
                </a:ext>
              </a:extLst>
            </p:cNvPr>
            <p:cNvSpPr/>
            <p:nvPr/>
          </p:nvSpPr>
          <p:spPr>
            <a:xfrm>
              <a:off x="6467575" y="4892700"/>
              <a:ext cx="2676425" cy="250650"/>
            </a:xfrm>
            <a:prstGeom prst="flowChartManualInput">
              <a:avLst/>
            </a:prstGeom>
            <a:solidFill>
              <a:srgbClr val="A8D13D"/>
            </a:solidFill>
            <a:ln>
              <a:noFill/>
            </a:ln>
          </p:spPr>
          <p:txBody>
            <a:bodyPr spcFirstLastPara="1" wrap="square" lIns="68569" tIns="68569" rIns="68569" bIns="68569" anchor="ctr" anchorCtr="0">
              <a:noAutofit/>
            </a:bodyPr>
            <a:lstStyle/>
            <a:p>
              <a:endParaRPr sz="1050"/>
            </a:p>
          </p:txBody>
        </p:sp>
        <p:pic>
          <p:nvPicPr>
            <p:cNvPr id="11" name="Google Shape;161;p27">
              <a:extLst>
                <a:ext uri="{FF2B5EF4-FFF2-40B4-BE49-F238E27FC236}">
                  <a16:creationId xmlns="" xmlns:a16="http://schemas.microsoft.com/office/drawing/2014/main" id="{4832A312-3CB3-4983-A4FE-D80AFF6A9C47}"/>
                </a:ext>
              </a:extLst>
            </p:cNvPr>
            <p:cNvPicPr preferRelativeResize="0"/>
            <p:nvPr/>
          </p:nvPicPr>
          <p:blipFill rotWithShape="1">
            <a:blip r:embed="rId4">
              <a:alphaModFix/>
            </a:blip>
            <a:srcRect t="24150"/>
            <a:stretch/>
          </p:blipFill>
          <p:spPr>
            <a:xfrm flipH="1">
              <a:off x="6955800" y="4083025"/>
              <a:ext cx="2188450" cy="1659925"/>
            </a:xfrm>
            <a:prstGeom prst="rect">
              <a:avLst/>
            </a:prstGeom>
            <a:noFill/>
            <a:ln>
              <a:noFill/>
            </a:ln>
          </p:spPr>
        </p:pic>
        <p:sp>
          <p:nvSpPr>
            <p:cNvPr id="12" name="Google Shape;162;p27">
              <a:extLst>
                <a:ext uri="{FF2B5EF4-FFF2-40B4-BE49-F238E27FC236}">
                  <a16:creationId xmlns="" xmlns:a16="http://schemas.microsoft.com/office/drawing/2014/main" id="{76038B09-4C6F-4C20-9887-E0AECC2CDC45}"/>
                </a:ext>
              </a:extLst>
            </p:cNvPr>
            <p:cNvSpPr/>
            <p:nvPr/>
          </p:nvSpPr>
          <p:spPr>
            <a:xfrm>
              <a:off x="3657031" y="4105639"/>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13" name="Google Shape;163;p27">
              <a:extLst>
                <a:ext uri="{FF2B5EF4-FFF2-40B4-BE49-F238E27FC236}">
                  <a16:creationId xmlns="" xmlns:a16="http://schemas.microsoft.com/office/drawing/2014/main" id="{A6894AF6-07F8-474A-B1F6-8676C227DD50}"/>
                </a:ext>
              </a:extLst>
            </p:cNvPr>
            <p:cNvSpPr/>
            <p:nvPr/>
          </p:nvSpPr>
          <p:spPr>
            <a:xfrm>
              <a:off x="1378063" y="4963938"/>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pic>
          <p:nvPicPr>
            <p:cNvPr id="14" name="Google Shape;164;p27">
              <a:extLst>
                <a:ext uri="{FF2B5EF4-FFF2-40B4-BE49-F238E27FC236}">
                  <a16:creationId xmlns="" xmlns:a16="http://schemas.microsoft.com/office/drawing/2014/main" id="{EF47BD49-6F9D-4EBD-8EDE-62AE58D9A869}"/>
                </a:ext>
              </a:extLst>
            </p:cNvPr>
            <p:cNvPicPr preferRelativeResize="0"/>
            <p:nvPr/>
          </p:nvPicPr>
          <p:blipFill>
            <a:blip r:embed="rId5">
              <a:alphaModFix/>
            </a:blip>
            <a:stretch>
              <a:fillRect/>
            </a:stretch>
          </p:blipFill>
          <p:spPr>
            <a:xfrm>
              <a:off x="-19650" y="4161350"/>
              <a:ext cx="2048967" cy="1001200"/>
            </a:xfrm>
            <a:prstGeom prst="rect">
              <a:avLst/>
            </a:prstGeom>
            <a:noFill/>
            <a:ln>
              <a:noFill/>
            </a:ln>
          </p:spPr>
        </p:pic>
      </p:grpSp>
      <p:sp>
        <p:nvSpPr>
          <p:cNvPr id="30" name="CuadroTexto 29">
            <a:extLst>
              <a:ext uri="{FF2B5EF4-FFF2-40B4-BE49-F238E27FC236}">
                <a16:creationId xmlns="" xmlns:a16="http://schemas.microsoft.com/office/drawing/2014/main" id="{0E0F2216-0CB9-4B6C-AC9A-F69CBCCA01E0}"/>
              </a:ext>
            </a:extLst>
          </p:cNvPr>
          <p:cNvSpPr txBox="1"/>
          <p:nvPr/>
        </p:nvSpPr>
        <p:spPr>
          <a:xfrm>
            <a:off x="646609" y="517087"/>
            <a:ext cx="7973408" cy="3754874"/>
          </a:xfrm>
          <a:prstGeom prst="rect">
            <a:avLst/>
          </a:prstGeom>
          <a:noFill/>
        </p:spPr>
        <p:txBody>
          <a:bodyPr wrap="square">
            <a:spAutoFit/>
          </a:bodyPr>
          <a:lstStyle/>
          <a:p>
            <a:pPr algn="just"/>
            <a:r>
              <a:rPr lang="es-CO" b="1" dirty="0" smtClean="0">
                <a:latin typeface="Encode Sans" panose="020B0604020202020204" charset="0"/>
              </a:rPr>
              <a:t>Proyecto: </a:t>
            </a:r>
            <a:r>
              <a:rPr lang="es-CO" dirty="0" smtClean="0">
                <a:latin typeface="Encode Sans" panose="020B0604020202020204" charset="0"/>
              </a:rPr>
              <a:t>Desarrollo </a:t>
            </a:r>
            <a:r>
              <a:rPr lang="es-CO" dirty="0">
                <a:latin typeface="Encode Sans" panose="020B0604020202020204" charset="0"/>
              </a:rPr>
              <a:t>de metodología para la automatización y control de sistemas de riego de canal abierto usando sensores y actuadores autónomos en energía.</a:t>
            </a:r>
          </a:p>
          <a:p>
            <a:pPr algn="just" fontAlgn="base"/>
            <a:endParaRPr lang="es-CO" dirty="0" smtClean="0">
              <a:latin typeface="Encode Sans" panose="020B0604020202020204" charset="0"/>
            </a:endParaRPr>
          </a:p>
          <a:p>
            <a:pPr algn="just" fontAlgn="base"/>
            <a:r>
              <a:rPr lang="es-CO" b="1" dirty="0" smtClean="0">
                <a:latin typeface="Encode Sans" panose="020B0604020202020204" charset="0"/>
              </a:rPr>
              <a:t>Pregunta de investigación: </a:t>
            </a:r>
            <a:r>
              <a:rPr lang="es-CO" dirty="0">
                <a:latin typeface="Encode Sans" panose="020B0604020202020204" charset="0"/>
              </a:rPr>
              <a:t>¿Cómo desarrollar un sistema de control autónomo en energía para sistemas de riego en canal abierto que permita asignar el recurso hídrico en función de maximizar el beneficio de los agricultores y minimizar el impacto ambiental</a:t>
            </a:r>
            <a:r>
              <a:rPr lang="es-CO" dirty="0" smtClean="0">
                <a:latin typeface="Encode Sans" panose="020B0604020202020204" charset="0"/>
              </a:rPr>
              <a:t>?</a:t>
            </a:r>
          </a:p>
          <a:p>
            <a:pPr algn="just" fontAlgn="base"/>
            <a:endParaRPr lang="es-CO" dirty="0" smtClean="0">
              <a:latin typeface="Encode Sans" panose="020B0604020202020204" charset="0"/>
            </a:endParaRPr>
          </a:p>
          <a:p>
            <a:pPr algn="just"/>
            <a:r>
              <a:rPr lang="es-CO" b="1" dirty="0" smtClean="0">
                <a:latin typeface="Encode Sans" panose="020B0604020202020204" charset="0"/>
              </a:rPr>
              <a:t>Objetivo general: </a:t>
            </a:r>
            <a:r>
              <a:rPr lang="es-CO" dirty="0" smtClean="0">
                <a:latin typeface="Encode Sans" panose="020B0604020202020204" charset="0"/>
              </a:rPr>
              <a:t>Contribuir </a:t>
            </a:r>
            <a:r>
              <a:rPr lang="es-CO" dirty="0">
                <a:latin typeface="Encode Sans" panose="020B0604020202020204" charset="0"/>
              </a:rPr>
              <a:t>al manejo sostenible del agua para riego por medio de la generación de una metodología para el diseño de sistemas de control energéticamente autónomos que permitan la apropiada administración del recurso hídrico en SRCA</a:t>
            </a:r>
            <a:r>
              <a:rPr lang="es-CO" dirty="0" smtClean="0">
                <a:latin typeface="Encode Sans" panose="020B0604020202020204" charset="0"/>
              </a:rPr>
              <a:t>.</a:t>
            </a:r>
            <a:endParaRPr lang="es-CO" dirty="0">
              <a:latin typeface="Encode Sans" panose="020B0604020202020204" charset="0"/>
            </a:endParaRPr>
          </a:p>
          <a:p>
            <a:pPr algn="just" fontAlgn="base"/>
            <a:r>
              <a:rPr lang="es-CO" dirty="0">
                <a:latin typeface="Encode Sans" panose="020B0604020202020204" charset="0"/>
              </a:rPr>
              <a:t/>
            </a:r>
            <a:br>
              <a:rPr lang="es-CO" dirty="0">
                <a:latin typeface="Encode Sans" panose="020B0604020202020204" charset="0"/>
              </a:rPr>
            </a:br>
            <a:r>
              <a:rPr lang="es-CO" b="1" dirty="0" smtClean="0">
                <a:latin typeface="Encode Sans" panose="020B0604020202020204" charset="0"/>
              </a:rPr>
              <a:t>Objetivos e</a:t>
            </a:r>
            <a:r>
              <a:rPr lang="es-CO" b="1" dirty="0" smtClean="0">
                <a:latin typeface="Encode Sans" panose="020B0604020202020204" charset="0"/>
              </a:rPr>
              <a:t>specíficos vinculantes:</a:t>
            </a:r>
          </a:p>
          <a:p>
            <a:pPr algn="just" fontAlgn="base"/>
            <a:r>
              <a:rPr lang="es-CO" dirty="0" smtClean="0">
                <a:latin typeface="Encode Sans" panose="020B0604020202020204" charset="0"/>
              </a:rPr>
              <a:t>iii. Diseñar </a:t>
            </a:r>
            <a:r>
              <a:rPr lang="es-CO" dirty="0">
                <a:latin typeface="Encode Sans" panose="020B0604020202020204" charset="0"/>
              </a:rPr>
              <a:t>la instrumentación apropiada para las compuertas inteligentes en la implementación del sistema de control en un sistema de riego de canal abierto real. </a:t>
            </a:r>
          </a:p>
          <a:p>
            <a:pPr algn="just" fontAlgn="base"/>
            <a:r>
              <a:rPr lang="es-CO" dirty="0" smtClean="0">
                <a:latin typeface="Encode Sans" panose="020B0604020202020204" charset="0"/>
              </a:rPr>
              <a:t>iv. Dimensionar </a:t>
            </a:r>
            <a:r>
              <a:rPr lang="es-CO" dirty="0">
                <a:latin typeface="Encode Sans" panose="020B0604020202020204" charset="0"/>
              </a:rPr>
              <a:t>y diseñar el sistema de energía autónomo necesario para la operación confiable del sistema de control y la compuerta inteligente. </a:t>
            </a:r>
          </a:p>
          <a:p>
            <a:pPr algn="just" fontAlgn="base"/>
            <a:endParaRPr lang="es-CO" dirty="0">
              <a:latin typeface="Encode Sans" panose="020B0604020202020204" charset="0"/>
            </a:endParaRPr>
          </a:p>
        </p:txBody>
      </p:sp>
    </p:spTree>
    <p:extLst>
      <p:ext uri="{BB962C8B-B14F-4D97-AF65-F5344CB8AC3E}">
        <p14:creationId xmlns:p14="http://schemas.microsoft.com/office/powerpoint/2010/main" val="1511997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cxnSp>
        <p:nvCxnSpPr>
          <p:cNvPr id="161" name="Google Shape;161;p16"/>
          <p:cNvCxnSpPr/>
          <p:nvPr/>
        </p:nvCxnSpPr>
        <p:spPr>
          <a:xfrm rot="10800000">
            <a:off x="1055100" y="1864480"/>
            <a:ext cx="7033800" cy="0"/>
          </a:xfrm>
          <a:prstGeom prst="straightConnector1">
            <a:avLst/>
          </a:prstGeom>
          <a:noFill/>
          <a:ln w="28575" cap="flat" cmpd="sng">
            <a:solidFill>
              <a:srgbClr val="F9DC21"/>
            </a:solidFill>
            <a:prstDash val="solid"/>
            <a:round/>
            <a:headEnd type="oval" w="med" len="med"/>
            <a:tailEnd type="oval" w="med" len="med"/>
          </a:ln>
        </p:spPr>
      </p:cxnSp>
      <p:sp>
        <p:nvSpPr>
          <p:cNvPr id="162" name="Google Shape;162;p16"/>
          <p:cNvSpPr txBox="1"/>
          <p:nvPr/>
        </p:nvSpPr>
        <p:spPr>
          <a:xfrm>
            <a:off x="2933913" y="2417830"/>
            <a:ext cx="1190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C3B1"/>
                </a:solidFill>
                <a:latin typeface="Encode Sans"/>
                <a:ea typeface="Encode Sans"/>
                <a:cs typeface="Encode Sans"/>
                <a:sym typeface="Encode Sans"/>
              </a:rPr>
              <a:t>Step 2</a:t>
            </a:r>
            <a:endParaRPr sz="1800" b="1" i="0" u="none" strike="noStrike" cap="none">
              <a:solidFill>
                <a:srgbClr val="00C3B1"/>
              </a:solidFill>
              <a:latin typeface="Encode Sans"/>
              <a:ea typeface="Encode Sans"/>
              <a:cs typeface="Encode Sans"/>
              <a:sym typeface="Encode Sans"/>
            </a:endParaRPr>
          </a:p>
        </p:txBody>
      </p:sp>
      <p:sp>
        <p:nvSpPr>
          <p:cNvPr id="163" name="Google Shape;163;p16"/>
          <p:cNvSpPr/>
          <p:nvPr/>
        </p:nvSpPr>
        <p:spPr>
          <a:xfrm>
            <a:off x="3426909" y="1807079"/>
            <a:ext cx="191100" cy="191100"/>
          </a:xfrm>
          <a:prstGeom prst="ellipse">
            <a:avLst/>
          </a:pr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4" name="Google Shape;164;p16"/>
          <p:cNvCxnSpPr>
            <a:stCxn id="163" idx="4"/>
          </p:cNvCxnSpPr>
          <p:nvPr/>
        </p:nvCxnSpPr>
        <p:spPr>
          <a:xfrm>
            <a:off x="3522459" y="1998179"/>
            <a:ext cx="0" cy="457800"/>
          </a:xfrm>
          <a:prstGeom prst="straightConnector1">
            <a:avLst/>
          </a:prstGeom>
          <a:noFill/>
          <a:ln w="28575" cap="flat" cmpd="sng">
            <a:solidFill>
              <a:srgbClr val="00C3B1"/>
            </a:solidFill>
            <a:prstDash val="solid"/>
            <a:round/>
            <a:headEnd type="none" w="sm" len="sm"/>
            <a:tailEnd type="none" w="sm" len="sm"/>
          </a:ln>
        </p:spPr>
      </p:cxnSp>
      <p:sp>
        <p:nvSpPr>
          <p:cNvPr id="165" name="Google Shape;165;p16"/>
          <p:cNvSpPr txBox="1"/>
          <p:nvPr/>
        </p:nvSpPr>
        <p:spPr>
          <a:xfrm>
            <a:off x="948073" y="2439330"/>
            <a:ext cx="1190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7FCB4C"/>
                </a:solidFill>
                <a:latin typeface="Encode Sans"/>
                <a:ea typeface="Encode Sans"/>
                <a:cs typeface="Encode Sans"/>
                <a:sym typeface="Encode Sans"/>
              </a:rPr>
              <a:t>Step 1</a:t>
            </a:r>
            <a:endParaRPr sz="1800" b="1" i="0" u="none" strike="noStrike" cap="none">
              <a:solidFill>
                <a:srgbClr val="7FCB4C"/>
              </a:solidFill>
              <a:latin typeface="Encode Sans"/>
              <a:ea typeface="Encode Sans"/>
              <a:cs typeface="Encode Sans"/>
              <a:sym typeface="Encode Sans"/>
            </a:endParaRPr>
          </a:p>
        </p:txBody>
      </p:sp>
      <p:sp>
        <p:nvSpPr>
          <p:cNvPr id="166" name="Google Shape;166;p16"/>
          <p:cNvSpPr/>
          <p:nvPr/>
        </p:nvSpPr>
        <p:spPr>
          <a:xfrm>
            <a:off x="1434612" y="1807079"/>
            <a:ext cx="191100" cy="191100"/>
          </a:xfrm>
          <a:prstGeom prst="ellipse">
            <a:avLst/>
          </a:pr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7" name="Google Shape;167;p16"/>
          <p:cNvCxnSpPr>
            <a:stCxn id="166" idx="4"/>
          </p:cNvCxnSpPr>
          <p:nvPr/>
        </p:nvCxnSpPr>
        <p:spPr>
          <a:xfrm>
            <a:off x="1530162" y="1998179"/>
            <a:ext cx="0" cy="457800"/>
          </a:xfrm>
          <a:prstGeom prst="straightConnector1">
            <a:avLst/>
          </a:prstGeom>
          <a:noFill/>
          <a:ln w="28575" cap="flat" cmpd="sng">
            <a:solidFill>
              <a:srgbClr val="7FCB4C"/>
            </a:solidFill>
            <a:prstDash val="solid"/>
            <a:round/>
            <a:headEnd type="none" w="sm" len="sm"/>
            <a:tailEnd type="none" w="sm" len="sm"/>
          </a:ln>
        </p:spPr>
      </p:cxnSp>
      <p:sp>
        <p:nvSpPr>
          <p:cNvPr id="168" name="Google Shape;168;p16"/>
          <p:cNvSpPr txBox="1"/>
          <p:nvPr/>
        </p:nvSpPr>
        <p:spPr>
          <a:xfrm>
            <a:off x="6964999" y="2403713"/>
            <a:ext cx="1190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00C3B1"/>
                </a:solidFill>
                <a:latin typeface="Encode Sans"/>
                <a:ea typeface="Encode Sans"/>
                <a:cs typeface="Encode Sans"/>
                <a:sym typeface="Encode Sans"/>
              </a:rPr>
              <a:t>Step 4</a:t>
            </a:r>
            <a:endParaRPr sz="1800" b="1" i="0" u="none" strike="noStrike" cap="none">
              <a:solidFill>
                <a:srgbClr val="00C3B1"/>
              </a:solidFill>
              <a:latin typeface="Encode Sans"/>
              <a:ea typeface="Encode Sans"/>
              <a:cs typeface="Encode Sans"/>
              <a:sym typeface="Encode Sans"/>
            </a:endParaRPr>
          </a:p>
        </p:txBody>
      </p:sp>
      <p:sp>
        <p:nvSpPr>
          <p:cNvPr id="169" name="Google Shape;169;p16"/>
          <p:cNvSpPr/>
          <p:nvPr/>
        </p:nvSpPr>
        <p:spPr>
          <a:xfrm>
            <a:off x="7462123" y="1798691"/>
            <a:ext cx="191100" cy="191100"/>
          </a:xfrm>
          <a:prstGeom prst="ellipse">
            <a:avLst/>
          </a:pr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0" name="Google Shape;170;p16"/>
          <p:cNvCxnSpPr>
            <a:stCxn id="169" idx="4"/>
          </p:cNvCxnSpPr>
          <p:nvPr/>
        </p:nvCxnSpPr>
        <p:spPr>
          <a:xfrm>
            <a:off x="7557673" y="1989791"/>
            <a:ext cx="0" cy="457800"/>
          </a:xfrm>
          <a:prstGeom prst="straightConnector1">
            <a:avLst/>
          </a:prstGeom>
          <a:noFill/>
          <a:ln w="28575" cap="flat" cmpd="sng">
            <a:solidFill>
              <a:srgbClr val="00C3B1"/>
            </a:solidFill>
            <a:prstDash val="solid"/>
            <a:round/>
            <a:headEnd type="none" w="sm" len="sm"/>
            <a:tailEnd type="none" w="sm" len="sm"/>
          </a:ln>
        </p:spPr>
      </p:cxnSp>
      <p:sp>
        <p:nvSpPr>
          <p:cNvPr id="171" name="Google Shape;171;p16"/>
          <p:cNvSpPr txBox="1"/>
          <p:nvPr/>
        </p:nvSpPr>
        <p:spPr>
          <a:xfrm>
            <a:off x="5038361" y="2403713"/>
            <a:ext cx="1190100" cy="47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7FCB4C"/>
                </a:solidFill>
                <a:latin typeface="Encode Sans"/>
                <a:ea typeface="Encode Sans"/>
                <a:cs typeface="Encode Sans"/>
                <a:sym typeface="Encode Sans"/>
              </a:rPr>
              <a:t>Step 3</a:t>
            </a:r>
            <a:endParaRPr sz="1800" b="1" i="0" u="none" strike="noStrike" cap="none">
              <a:solidFill>
                <a:srgbClr val="7FCB4C"/>
              </a:solidFill>
              <a:latin typeface="Encode Sans"/>
              <a:ea typeface="Encode Sans"/>
              <a:cs typeface="Encode Sans"/>
              <a:sym typeface="Encode Sans"/>
            </a:endParaRPr>
          </a:p>
        </p:txBody>
      </p:sp>
      <p:sp>
        <p:nvSpPr>
          <p:cNvPr id="172" name="Google Shape;172;p16"/>
          <p:cNvSpPr/>
          <p:nvPr/>
        </p:nvSpPr>
        <p:spPr>
          <a:xfrm>
            <a:off x="5526015" y="1798691"/>
            <a:ext cx="191100" cy="191100"/>
          </a:xfrm>
          <a:prstGeom prst="ellipse">
            <a:avLst/>
          </a:pr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3" name="Google Shape;173;p16"/>
          <p:cNvCxnSpPr/>
          <p:nvPr/>
        </p:nvCxnSpPr>
        <p:spPr>
          <a:xfrm>
            <a:off x="5621565" y="1902629"/>
            <a:ext cx="0" cy="457800"/>
          </a:xfrm>
          <a:prstGeom prst="straightConnector1">
            <a:avLst/>
          </a:prstGeom>
          <a:noFill/>
          <a:ln w="28575" cap="flat" cmpd="sng">
            <a:solidFill>
              <a:srgbClr val="7FCB4C"/>
            </a:solidFill>
            <a:prstDash val="solid"/>
            <a:round/>
            <a:headEnd type="none" w="sm" len="sm"/>
            <a:tailEnd type="none" w="sm" len="sm"/>
          </a:ln>
        </p:spPr>
      </p:cxnSp>
      <p:sp>
        <p:nvSpPr>
          <p:cNvPr id="174" name="Google Shape;174;p16"/>
          <p:cNvSpPr txBox="1"/>
          <p:nvPr/>
        </p:nvSpPr>
        <p:spPr>
          <a:xfrm>
            <a:off x="1749056" y="1304359"/>
            <a:ext cx="1059900" cy="31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400"/>
              <a:buFont typeface="Arial"/>
              <a:buNone/>
            </a:pPr>
            <a:r>
              <a:rPr lang="en-GB" sz="1400" b="0" i="0" u="none" strike="noStrike" cap="none" dirty="0">
                <a:solidFill>
                  <a:srgbClr val="000000"/>
                </a:solidFill>
                <a:latin typeface="Encode Sans"/>
                <a:ea typeface="Encode Sans"/>
                <a:cs typeface="Encode Sans"/>
                <a:sym typeface="Encode Sans"/>
              </a:rPr>
              <a:t>Mechanics</a:t>
            </a:r>
            <a:endParaRPr sz="1400" b="0" i="0" u="none" strike="noStrike" cap="none" dirty="0">
              <a:solidFill>
                <a:srgbClr val="000000"/>
              </a:solidFill>
              <a:latin typeface="Encode Sans"/>
              <a:ea typeface="Encode Sans"/>
              <a:cs typeface="Encode Sans"/>
              <a:sym typeface="Encode Sans"/>
            </a:endParaRPr>
          </a:p>
        </p:txBody>
      </p:sp>
      <p:sp>
        <p:nvSpPr>
          <p:cNvPr id="175" name="Google Shape;175;p16"/>
          <p:cNvSpPr txBox="1"/>
          <p:nvPr/>
        </p:nvSpPr>
        <p:spPr>
          <a:xfrm>
            <a:off x="2710854" y="2870806"/>
            <a:ext cx="1650000" cy="55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400"/>
              <a:buFont typeface="Arial"/>
              <a:buNone/>
            </a:pPr>
            <a:r>
              <a:rPr lang="en-GB">
                <a:latin typeface="Encode Sans"/>
                <a:ea typeface="Encode Sans"/>
                <a:cs typeface="Encode Sans"/>
                <a:sym typeface="Encode Sans"/>
              </a:rPr>
              <a:t>I</a:t>
            </a:r>
            <a:r>
              <a:rPr lang="en-GB" sz="1400" b="0" i="0" u="none" strike="noStrike" cap="none">
                <a:solidFill>
                  <a:srgbClr val="000000"/>
                </a:solidFill>
                <a:latin typeface="Encode Sans"/>
                <a:ea typeface="Encode Sans"/>
                <a:cs typeface="Encode Sans"/>
                <a:sym typeface="Encode Sans"/>
              </a:rPr>
              <a:t>mplementation</a:t>
            </a:r>
            <a:r>
              <a:rPr lang="en-GB">
                <a:latin typeface="Encode Sans"/>
                <a:ea typeface="Encode Sans"/>
                <a:cs typeface="Encode Sans"/>
                <a:sym typeface="Encode Sans"/>
              </a:rPr>
              <a:t> Lab. conditions</a:t>
            </a:r>
            <a:endParaRPr>
              <a:latin typeface="Encode Sans"/>
              <a:ea typeface="Encode Sans"/>
              <a:cs typeface="Encode Sans"/>
              <a:sym typeface="Encode Sans"/>
            </a:endParaRPr>
          </a:p>
        </p:txBody>
      </p:sp>
      <p:sp>
        <p:nvSpPr>
          <p:cNvPr id="176" name="Google Shape;176;p16"/>
          <p:cNvSpPr txBox="1"/>
          <p:nvPr/>
        </p:nvSpPr>
        <p:spPr>
          <a:xfrm>
            <a:off x="4841222" y="2870806"/>
            <a:ext cx="1650000" cy="61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dirty="0" smtClean="0">
                <a:latin typeface="Encode Sans"/>
                <a:ea typeface="Encode Sans"/>
                <a:cs typeface="Encode Sans"/>
                <a:sym typeface="Encode Sans"/>
              </a:rPr>
              <a:t>Validation</a:t>
            </a: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smtClean="0">
                <a:solidFill>
                  <a:srgbClr val="000000"/>
                </a:solidFill>
                <a:latin typeface="Encode Sans"/>
                <a:ea typeface="Encode Sans"/>
                <a:cs typeface="Encode Sans"/>
                <a:sym typeface="Encode Sans"/>
              </a:rPr>
              <a:t>Lab. conditions</a:t>
            </a:r>
            <a:endParaRPr sz="1400" b="0" i="0" u="none" strike="noStrike" cap="none" dirty="0">
              <a:solidFill>
                <a:srgbClr val="000000"/>
              </a:solidFill>
              <a:latin typeface="Encode Sans"/>
              <a:ea typeface="Encode Sans"/>
              <a:cs typeface="Encode Sans"/>
              <a:sym typeface="Encode Sans"/>
            </a:endParaRPr>
          </a:p>
        </p:txBody>
      </p:sp>
      <p:sp>
        <p:nvSpPr>
          <p:cNvPr id="177" name="Google Shape;177;p16"/>
          <p:cNvSpPr txBox="1"/>
          <p:nvPr/>
        </p:nvSpPr>
        <p:spPr>
          <a:xfrm>
            <a:off x="6779070" y="2852639"/>
            <a:ext cx="1650000" cy="91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400"/>
              <a:buFont typeface="Arial"/>
              <a:buNone/>
            </a:pPr>
            <a:r>
              <a:rPr lang="en-GB">
                <a:latin typeface="Encode Sans"/>
                <a:ea typeface="Encode Sans"/>
                <a:cs typeface="Encode Sans"/>
                <a:sym typeface="Encode Sans"/>
              </a:rPr>
              <a:t>D</a:t>
            </a:r>
            <a:r>
              <a:rPr lang="en-GB" sz="1400" b="0" i="0" u="none" strike="noStrike" cap="none">
                <a:solidFill>
                  <a:srgbClr val="000000"/>
                </a:solidFill>
                <a:latin typeface="Encode Sans"/>
                <a:ea typeface="Encode Sans"/>
                <a:cs typeface="Encode Sans"/>
                <a:sym typeface="Encode Sans"/>
              </a:rPr>
              <a:t>ocumentation and socialization</a:t>
            </a:r>
            <a:endParaRPr sz="1400" b="0" i="0" u="none" strike="noStrike" cap="none">
              <a:solidFill>
                <a:srgbClr val="000000"/>
              </a:solidFill>
              <a:latin typeface="Encode Sans"/>
              <a:ea typeface="Encode Sans"/>
              <a:cs typeface="Encode Sans"/>
              <a:sym typeface="Encode Sans"/>
            </a:endParaRPr>
          </a:p>
        </p:txBody>
      </p:sp>
      <p:grpSp>
        <p:nvGrpSpPr>
          <p:cNvPr id="178" name="Google Shape;178;p16"/>
          <p:cNvGrpSpPr/>
          <p:nvPr/>
        </p:nvGrpSpPr>
        <p:grpSpPr>
          <a:xfrm>
            <a:off x="5402438" y="1092711"/>
            <a:ext cx="495400" cy="484620"/>
            <a:chOff x="3762830" y="2186375"/>
            <a:chExt cx="439613" cy="431425"/>
          </a:xfrm>
        </p:grpSpPr>
        <p:sp>
          <p:nvSpPr>
            <p:cNvPr id="179" name="Google Shape;179;p16"/>
            <p:cNvSpPr/>
            <p:nvPr/>
          </p:nvSpPr>
          <p:spPr>
            <a:xfrm flipH="1">
              <a:off x="3835411" y="2405200"/>
              <a:ext cx="60387" cy="123175"/>
            </a:xfrm>
            <a:custGeom>
              <a:avLst/>
              <a:gdLst/>
              <a:ahLst/>
              <a:cxnLst/>
              <a:rect l="l" t="t" r="r" b="b"/>
              <a:pathLst>
                <a:path w="3719" h="4927" extrusionOk="0">
                  <a:moveTo>
                    <a:pt x="1501" y="1"/>
                  </a:moveTo>
                  <a:lnTo>
                    <a:pt x="1400" y="8"/>
                  </a:lnTo>
                  <a:lnTo>
                    <a:pt x="1299" y="29"/>
                  </a:lnTo>
                  <a:lnTo>
                    <a:pt x="1210" y="72"/>
                  </a:lnTo>
                  <a:lnTo>
                    <a:pt x="1131" y="115"/>
                  </a:lnTo>
                  <a:lnTo>
                    <a:pt x="1075" y="165"/>
                  </a:lnTo>
                  <a:lnTo>
                    <a:pt x="1031" y="229"/>
                  </a:lnTo>
                  <a:lnTo>
                    <a:pt x="1008" y="293"/>
                  </a:lnTo>
                  <a:lnTo>
                    <a:pt x="1008" y="358"/>
                  </a:lnTo>
                  <a:lnTo>
                    <a:pt x="1019" y="422"/>
                  </a:lnTo>
                  <a:lnTo>
                    <a:pt x="1064" y="486"/>
                  </a:lnTo>
                  <a:lnTo>
                    <a:pt x="2341" y="2121"/>
                  </a:lnTo>
                  <a:lnTo>
                    <a:pt x="527" y="2121"/>
                  </a:lnTo>
                  <a:lnTo>
                    <a:pt x="448" y="2128"/>
                  </a:lnTo>
                  <a:lnTo>
                    <a:pt x="381" y="2135"/>
                  </a:lnTo>
                  <a:lnTo>
                    <a:pt x="325" y="2150"/>
                  </a:lnTo>
                  <a:lnTo>
                    <a:pt x="269" y="2171"/>
                  </a:lnTo>
                  <a:lnTo>
                    <a:pt x="213" y="2192"/>
                  </a:lnTo>
                  <a:lnTo>
                    <a:pt x="157" y="2221"/>
                  </a:lnTo>
                  <a:lnTo>
                    <a:pt x="112" y="2249"/>
                  </a:lnTo>
                  <a:lnTo>
                    <a:pt x="78" y="2285"/>
                  </a:lnTo>
                  <a:lnTo>
                    <a:pt x="45" y="2321"/>
                  </a:lnTo>
                  <a:lnTo>
                    <a:pt x="22" y="2364"/>
                  </a:lnTo>
                  <a:lnTo>
                    <a:pt x="11" y="2399"/>
                  </a:lnTo>
                  <a:lnTo>
                    <a:pt x="0" y="2442"/>
                  </a:lnTo>
                  <a:lnTo>
                    <a:pt x="0" y="2485"/>
                  </a:lnTo>
                  <a:lnTo>
                    <a:pt x="11" y="2528"/>
                  </a:lnTo>
                  <a:lnTo>
                    <a:pt x="22" y="2571"/>
                  </a:lnTo>
                  <a:lnTo>
                    <a:pt x="56" y="2614"/>
                  </a:lnTo>
                  <a:lnTo>
                    <a:pt x="1714" y="4741"/>
                  </a:lnTo>
                  <a:lnTo>
                    <a:pt x="1747" y="4784"/>
                  </a:lnTo>
                  <a:lnTo>
                    <a:pt x="1792" y="4820"/>
                  </a:lnTo>
                  <a:lnTo>
                    <a:pt x="1848" y="4848"/>
                  </a:lnTo>
                  <a:lnTo>
                    <a:pt x="1904" y="4877"/>
                  </a:lnTo>
                  <a:lnTo>
                    <a:pt x="1971" y="4898"/>
                  </a:lnTo>
                  <a:lnTo>
                    <a:pt x="2039" y="4912"/>
                  </a:lnTo>
                  <a:lnTo>
                    <a:pt x="2117" y="4920"/>
                  </a:lnTo>
                  <a:lnTo>
                    <a:pt x="2184" y="4927"/>
                  </a:lnTo>
                  <a:lnTo>
                    <a:pt x="2240" y="4927"/>
                  </a:lnTo>
                  <a:lnTo>
                    <a:pt x="2308" y="4920"/>
                  </a:lnTo>
                  <a:lnTo>
                    <a:pt x="2364" y="4905"/>
                  </a:lnTo>
                  <a:lnTo>
                    <a:pt x="2420" y="4891"/>
                  </a:lnTo>
                  <a:lnTo>
                    <a:pt x="2509" y="4855"/>
                  </a:lnTo>
                  <a:lnTo>
                    <a:pt x="2588" y="4805"/>
                  </a:lnTo>
                  <a:lnTo>
                    <a:pt x="2644" y="4755"/>
                  </a:lnTo>
                  <a:lnTo>
                    <a:pt x="2688" y="4698"/>
                  </a:lnTo>
                  <a:lnTo>
                    <a:pt x="2711" y="4634"/>
                  </a:lnTo>
                  <a:lnTo>
                    <a:pt x="2711" y="4570"/>
                  </a:lnTo>
                  <a:lnTo>
                    <a:pt x="2700" y="4505"/>
                  </a:lnTo>
                  <a:lnTo>
                    <a:pt x="2655" y="4441"/>
                  </a:lnTo>
                  <a:lnTo>
                    <a:pt x="1378" y="2799"/>
                  </a:lnTo>
                  <a:lnTo>
                    <a:pt x="3192" y="2799"/>
                  </a:lnTo>
                  <a:lnTo>
                    <a:pt x="3260" y="2792"/>
                  </a:lnTo>
                  <a:lnTo>
                    <a:pt x="3327" y="2785"/>
                  </a:lnTo>
                  <a:lnTo>
                    <a:pt x="3383" y="2778"/>
                  </a:lnTo>
                  <a:lnTo>
                    <a:pt x="3450" y="2756"/>
                  </a:lnTo>
                  <a:lnTo>
                    <a:pt x="3495" y="2735"/>
                  </a:lnTo>
                  <a:lnTo>
                    <a:pt x="3551" y="2706"/>
                  </a:lnTo>
                  <a:lnTo>
                    <a:pt x="3596" y="2678"/>
                  </a:lnTo>
                  <a:lnTo>
                    <a:pt x="3629" y="2649"/>
                  </a:lnTo>
                  <a:lnTo>
                    <a:pt x="3663" y="2614"/>
                  </a:lnTo>
                  <a:lnTo>
                    <a:pt x="3685" y="2578"/>
                  </a:lnTo>
                  <a:lnTo>
                    <a:pt x="3708" y="2542"/>
                  </a:lnTo>
                  <a:lnTo>
                    <a:pt x="3719" y="2499"/>
                  </a:lnTo>
                  <a:lnTo>
                    <a:pt x="3719" y="2464"/>
                  </a:lnTo>
                  <a:lnTo>
                    <a:pt x="3719" y="2421"/>
                  </a:lnTo>
                  <a:lnTo>
                    <a:pt x="3708" y="2378"/>
                  </a:lnTo>
                  <a:lnTo>
                    <a:pt x="3685" y="2335"/>
                  </a:lnTo>
                  <a:lnTo>
                    <a:pt x="3674" y="2314"/>
                  </a:lnTo>
                  <a:lnTo>
                    <a:pt x="2005" y="186"/>
                  </a:lnTo>
                  <a:lnTo>
                    <a:pt x="1949" y="129"/>
                  </a:lnTo>
                  <a:lnTo>
                    <a:pt x="1882" y="79"/>
                  </a:lnTo>
                  <a:lnTo>
                    <a:pt x="1792" y="43"/>
                  </a:lnTo>
                  <a:lnTo>
                    <a:pt x="1703" y="15"/>
                  </a:lnTo>
                  <a:lnTo>
                    <a:pt x="1602" y="1"/>
                  </a:lnTo>
                  <a:close/>
                </a:path>
              </a:pathLst>
            </a:cu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6"/>
            <p:cNvSpPr/>
            <p:nvPr/>
          </p:nvSpPr>
          <p:spPr>
            <a:xfrm flipH="1">
              <a:off x="3762830" y="2186375"/>
              <a:ext cx="205551" cy="431425"/>
            </a:xfrm>
            <a:custGeom>
              <a:avLst/>
              <a:gdLst/>
              <a:ahLst/>
              <a:cxnLst/>
              <a:rect l="l" t="t" r="r" b="b"/>
              <a:pathLst>
                <a:path w="12659" h="17257" extrusionOk="0">
                  <a:moveTo>
                    <a:pt x="3115" y="679"/>
                  </a:moveTo>
                  <a:lnTo>
                    <a:pt x="3384" y="693"/>
                  </a:lnTo>
                  <a:lnTo>
                    <a:pt x="3652" y="722"/>
                  </a:lnTo>
                  <a:lnTo>
                    <a:pt x="3910" y="765"/>
                  </a:lnTo>
                  <a:lnTo>
                    <a:pt x="4044" y="793"/>
                  </a:lnTo>
                  <a:lnTo>
                    <a:pt x="4156" y="822"/>
                  </a:lnTo>
                  <a:lnTo>
                    <a:pt x="4280" y="858"/>
                  </a:lnTo>
                  <a:lnTo>
                    <a:pt x="4392" y="900"/>
                  </a:lnTo>
                  <a:lnTo>
                    <a:pt x="4504" y="943"/>
                  </a:lnTo>
                  <a:lnTo>
                    <a:pt x="4616" y="993"/>
                  </a:lnTo>
                  <a:lnTo>
                    <a:pt x="4728" y="1043"/>
                  </a:lnTo>
                  <a:lnTo>
                    <a:pt x="4829" y="1100"/>
                  </a:lnTo>
                  <a:lnTo>
                    <a:pt x="5008" y="1215"/>
                  </a:lnTo>
                  <a:lnTo>
                    <a:pt x="5187" y="1350"/>
                  </a:lnTo>
                  <a:lnTo>
                    <a:pt x="5344" y="1500"/>
                  </a:lnTo>
                  <a:lnTo>
                    <a:pt x="5478" y="1657"/>
                  </a:lnTo>
                  <a:lnTo>
                    <a:pt x="5601" y="1821"/>
                  </a:lnTo>
                  <a:lnTo>
                    <a:pt x="5702" y="2007"/>
                  </a:lnTo>
                  <a:lnTo>
                    <a:pt x="5400" y="2036"/>
                  </a:lnTo>
                  <a:lnTo>
                    <a:pt x="5109" y="2057"/>
                  </a:lnTo>
                  <a:lnTo>
                    <a:pt x="4829" y="2057"/>
                  </a:lnTo>
                  <a:lnTo>
                    <a:pt x="4560" y="2050"/>
                  </a:lnTo>
                  <a:lnTo>
                    <a:pt x="4291" y="2021"/>
                  </a:lnTo>
                  <a:lnTo>
                    <a:pt x="4033" y="1971"/>
                  </a:lnTo>
                  <a:lnTo>
                    <a:pt x="3910" y="1943"/>
                  </a:lnTo>
                  <a:lnTo>
                    <a:pt x="3787" y="1914"/>
                  </a:lnTo>
                  <a:lnTo>
                    <a:pt x="3664" y="1878"/>
                  </a:lnTo>
                  <a:lnTo>
                    <a:pt x="3552" y="1836"/>
                  </a:lnTo>
                  <a:lnTo>
                    <a:pt x="3440" y="1793"/>
                  </a:lnTo>
                  <a:lnTo>
                    <a:pt x="3328" y="1743"/>
                  </a:lnTo>
                  <a:lnTo>
                    <a:pt x="3227" y="1693"/>
                  </a:lnTo>
                  <a:lnTo>
                    <a:pt x="3126" y="1636"/>
                  </a:lnTo>
                  <a:lnTo>
                    <a:pt x="2936" y="1521"/>
                  </a:lnTo>
                  <a:lnTo>
                    <a:pt x="2756" y="1386"/>
                  </a:lnTo>
                  <a:lnTo>
                    <a:pt x="2600" y="1243"/>
                  </a:lnTo>
                  <a:lnTo>
                    <a:pt x="2465" y="1086"/>
                  </a:lnTo>
                  <a:lnTo>
                    <a:pt x="2342" y="915"/>
                  </a:lnTo>
                  <a:lnTo>
                    <a:pt x="2252" y="736"/>
                  </a:lnTo>
                  <a:lnTo>
                    <a:pt x="2544" y="700"/>
                  </a:lnTo>
                  <a:lnTo>
                    <a:pt x="2835" y="679"/>
                  </a:lnTo>
                  <a:close/>
                  <a:moveTo>
                    <a:pt x="9835" y="679"/>
                  </a:moveTo>
                  <a:lnTo>
                    <a:pt x="10115" y="700"/>
                  </a:lnTo>
                  <a:lnTo>
                    <a:pt x="10418" y="736"/>
                  </a:lnTo>
                  <a:lnTo>
                    <a:pt x="10317" y="915"/>
                  </a:lnTo>
                  <a:lnTo>
                    <a:pt x="10194" y="1086"/>
                  </a:lnTo>
                  <a:lnTo>
                    <a:pt x="10059" y="1243"/>
                  </a:lnTo>
                  <a:lnTo>
                    <a:pt x="9903" y="1386"/>
                  </a:lnTo>
                  <a:lnTo>
                    <a:pt x="9735" y="1521"/>
                  </a:lnTo>
                  <a:lnTo>
                    <a:pt x="9544" y="1643"/>
                  </a:lnTo>
                  <a:lnTo>
                    <a:pt x="9443" y="1693"/>
                  </a:lnTo>
                  <a:lnTo>
                    <a:pt x="9331" y="1743"/>
                  </a:lnTo>
                  <a:lnTo>
                    <a:pt x="9231" y="1793"/>
                  </a:lnTo>
                  <a:lnTo>
                    <a:pt x="9107" y="1836"/>
                  </a:lnTo>
                  <a:lnTo>
                    <a:pt x="8995" y="1878"/>
                  </a:lnTo>
                  <a:lnTo>
                    <a:pt x="8872" y="1914"/>
                  </a:lnTo>
                  <a:lnTo>
                    <a:pt x="8760" y="1943"/>
                  </a:lnTo>
                  <a:lnTo>
                    <a:pt x="8626" y="1971"/>
                  </a:lnTo>
                  <a:lnTo>
                    <a:pt x="8368" y="2021"/>
                  </a:lnTo>
                  <a:lnTo>
                    <a:pt x="8110" y="2050"/>
                  </a:lnTo>
                  <a:lnTo>
                    <a:pt x="7830" y="2057"/>
                  </a:lnTo>
                  <a:lnTo>
                    <a:pt x="7550" y="2057"/>
                  </a:lnTo>
                  <a:lnTo>
                    <a:pt x="7259" y="2036"/>
                  </a:lnTo>
                  <a:lnTo>
                    <a:pt x="6968" y="2007"/>
                  </a:lnTo>
                  <a:lnTo>
                    <a:pt x="7069" y="1821"/>
                  </a:lnTo>
                  <a:lnTo>
                    <a:pt x="7181" y="1657"/>
                  </a:lnTo>
                  <a:lnTo>
                    <a:pt x="7315" y="1500"/>
                  </a:lnTo>
                  <a:lnTo>
                    <a:pt x="7472" y="1350"/>
                  </a:lnTo>
                  <a:lnTo>
                    <a:pt x="7651" y="1215"/>
                  </a:lnTo>
                  <a:lnTo>
                    <a:pt x="7842" y="1100"/>
                  </a:lnTo>
                  <a:lnTo>
                    <a:pt x="7942" y="1043"/>
                  </a:lnTo>
                  <a:lnTo>
                    <a:pt x="8043" y="993"/>
                  </a:lnTo>
                  <a:lnTo>
                    <a:pt x="8155" y="943"/>
                  </a:lnTo>
                  <a:lnTo>
                    <a:pt x="8267" y="900"/>
                  </a:lnTo>
                  <a:lnTo>
                    <a:pt x="8379" y="858"/>
                  </a:lnTo>
                  <a:lnTo>
                    <a:pt x="8502" y="822"/>
                  </a:lnTo>
                  <a:lnTo>
                    <a:pt x="8626" y="793"/>
                  </a:lnTo>
                  <a:lnTo>
                    <a:pt x="8749" y="765"/>
                  </a:lnTo>
                  <a:lnTo>
                    <a:pt x="9007" y="722"/>
                  </a:lnTo>
                  <a:lnTo>
                    <a:pt x="9275" y="693"/>
                  </a:lnTo>
                  <a:lnTo>
                    <a:pt x="9544" y="679"/>
                  </a:lnTo>
                  <a:close/>
                  <a:moveTo>
                    <a:pt x="8738" y="4456"/>
                  </a:moveTo>
                  <a:lnTo>
                    <a:pt x="8850" y="4463"/>
                  </a:lnTo>
                  <a:lnTo>
                    <a:pt x="8962" y="4484"/>
                  </a:lnTo>
                  <a:lnTo>
                    <a:pt x="9051" y="4520"/>
                  </a:lnTo>
                  <a:lnTo>
                    <a:pt x="9141" y="4563"/>
                  </a:lnTo>
                  <a:lnTo>
                    <a:pt x="9208" y="4620"/>
                  </a:lnTo>
                  <a:lnTo>
                    <a:pt x="9253" y="4677"/>
                  </a:lnTo>
                  <a:lnTo>
                    <a:pt x="9287" y="4741"/>
                  </a:lnTo>
                  <a:lnTo>
                    <a:pt x="9298" y="4820"/>
                  </a:lnTo>
                  <a:lnTo>
                    <a:pt x="9298" y="5177"/>
                  </a:lnTo>
                  <a:lnTo>
                    <a:pt x="3361" y="5177"/>
                  </a:lnTo>
                  <a:lnTo>
                    <a:pt x="3361" y="4820"/>
                  </a:lnTo>
                  <a:lnTo>
                    <a:pt x="3372" y="4741"/>
                  </a:lnTo>
                  <a:lnTo>
                    <a:pt x="3406" y="4677"/>
                  </a:lnTo>
                  <a:lnTo>
                    <a:pt x="3451" y="4620"/>
                  </a:lnTo>
                  <a:lnTo>
                    <a:pt x="3529" y="4563"/>
                  </a:lnTo>
                  <a:lnTo>
                    <a:pt x="3608" y="4520"/>
                  </a:lnTo>
                  <a:lnTo>
                    <a:pt x="3697" y="4484"/>
                  </a:lnTo>
                  <a:lnTo>
                    <a:pt x="3809" y="4463"/>
                  </a:lnTo>
                  <a:lnTo>
                    <a:pt x="3921" y="4456"/>
                  </a:lnTo>
                  <a:close/>
                  <a:moveTo>
                    <a:pt x="11269" y="5848"/>
                  </a:moveTo>
                  <a:lnTo>
                    <a:pt x="11336" y="5855"/>
                  </a:lnTo>
                  <a:lnTo>
                    <a:pt x="11392" y="5869"/>
                  </a:lnTo>
                  <a:lnTo>
                    <a:pt x="11448" y="5884"/>
                  </a:lnTo>
                  <a:lnTo>
                    <a:pt x="11504" y="5912"/>
                  </a:lnTo>
                  <a:lnTo>
                    <a:pt x="11538" y="5941"/>
                  </a:lnTo>
                  <a:lnTo>
                    <a:pt x="11572" y="5976"/>
                  </a:lnTo>
                  <a:lnTo>
                    <a:pt x="11594" y="6019"/>
                  </a:lnTo>
                  <a:lnTo>
                    <a:pt x="11605" y="6062"/>
                  </a:lnTo>
                  <a:lnTo>
                    <a:pt x="11605" y="6919"/>
                  </a:lnTo>
                  <a:lnTo>
                    <a:pt x="8704" y="6919"/>
                  </a:lnTo>
                  <a:lnTo>
                    <a:pt x="8603" y="6926"/>
                  </a:lnTo>
                  <a:lnTo>
                    <a:pt x="8502" y="6947"/>
                  </a:lnTo>
                  <a:lnTo>
                    <a:pt x="8413" y="6983"/>
                  </a:lnTo>
                  <a:lnTo>
                    <a:pt x="8334" y="7019"/>
                  </a:lnTo>
                  <a:lnTo>
                    <a:pt x="8267" y="7069"/>
                  </a:lnTo>
                  <a:lnTo>
                    <a:pt x="8222" y="7126"/>
                  </a:lnTo>
                  <a:lnTo>
                    <a:pt x="8189" y="7190"/>
                  </a:lnTo>
                  <a:lnTo>
                    <a:pt x="8178" y="7261"/>
                  </a:lnTo>
                  <a:lnTo>
                    <a:pt x="8189" y="7326"/>
                  </a:lnTo>
                  <a:lnTo>
                    <a:pt x="8222" y="7390"/>
                  </a:lnTo>
                  <a:lnTo>
                    <a:pt x="8267" y="7447"/>
                  </a:lnTo>
                  <a:lnTo>
                    <a:pt x="8334" y="7497"/>
                  </a:lnTo>
                  <a:lnTo>
                    <a:pt x="8413" y="7540"/>
                  </a:lnTo>
                  <a:lnTo>
                    <a:pt x="8502" y="7568"/>
                  </a:lnTo>
                  <a:lnTo>
                    <a:pt x="8603" y="7590"/>
                  </a:lnTo>
                  <a:lnTo>
                    <a:pt x="8704" y="7597"/>
                  </a:lnTo>
                  <a:lnTo>
                    <a:pt x="11605" y="7597"/>
                  </a:lnTo>
                  <a:lnTo>
                    <a:pt x="11605" y="14829"/>
                  </a:lnTo>
                  <a:lnTo>
                    <a:pt x="1065" y="14829"/>
                  </a:lnTo>
                  <a:lnTo>
                    <a:pt x="1065" y="7597"/>
                  </a:lnTo>
                  <a:lnTo>
                    <a:pt x="3955" y="7597"/>
                  </a:lnTo>
                  <a:lnTo>
                    <a:pt x="4067" y="7590"/>
                  </a:lnTo>
                  <a:lnTo>
                    <a:pt x="4168" y="7568"/>
                  </a:lnTo>
                  <a:lnTo>
                    <a:pt x="4257" y="7540"/>
                  </a:lnTo>
                  <a:lnTo>
                    <a:pt x="4336" y="7497"/>
                  </a:lnTo>
                  <a:lnTo>
                    <a:pt x="4392" y="7447"/>
                  </a:lnTo>
                  <a:lnTo>
                    <a:pt x="4448" y="7390"/>
                  </a:lnTo>
                  <a:lnTo>
                    <a:pt x="4481" y="7326"/>
                  </a:lnTo>
                  <a:lnTo>
                    <a:pt x="4492" y="7261"/>
                  </a:lnTo>
                  <a:lnTo>
                    <a:pt x="4481" y="7190"/>
                  </a:lnTo>
                  <a:lnTo>
                    <a:pt x="4448" y="7126"/>
                  </a:lnTo>
                  <a:lnTo>
                    <a:pt x="4392" y="7069"/>
                  </a:lnTo>
                  <a:lnTo>
                    <a:pt x="4336" y="7019"/>
                  </a:lnTo>
                  <a:lnTo>
                    <a:pt x="4257" y="6983"/>
                  </a:lnTo>
                  <a:lnTo>
                    <a:pt x="4168" y="6947"/>
                  </a:lnTo>
                  <a:lnTo>
                    <a:pt x="4067" y="6926"/>
                  </a:lnTo>
                  <a:lnTo>
                    <a:pt x="3955" y="6919"/>
                  </a:lnTo>
                  <a:lnTo>
                    <a:pt x="1065" y="6919"/>
                  </a:lnTo>
                  <a:lnTo>
                    <a:pt x="1065" y="6062"/>
                  </a:lnTo>
                  <a:lnTo>
                    <a:pt x="1065" y="6019"/>
                  </a:lnTo>
                  <a:lnTo>
                    <a:pt x="1087" y="5976"/>
                  </a:lnTo>
                  <a:lnTo>
                    <a:pt x="1121" y="5941"/>
                  </a:lnTo>
                  <a:lnTo>
                    <a:pt x="1155" y="5912"/>
                  </a:lnTo>
                  <a:lnTo>
                    <a:pt x="1211" y="5884"/>
                  </a:lnTo>
                  <a:lnTo>
                    <a:pt x="1267" y="5869"/>
                  </a:lnTo>
                  <a:lnTo>
                    <a:pt x="1334" y="5855"/>
                  </a:lnTo>
                  <a:lnTo>
                    <a:pt x="1401" y="5848"/>
                  </a:lnTo>
                  <a:close/>
                  <a:moveTo>
                    <a:pt x="11605" y="15507"/>
                  </a:moveTo>
                  <a:lnTo>
                    <a:pt x="11605" y="16364"/>
                  </a:lnTo>
                  <a:lnTo>
                    <a:pt x="11594" y="16407"/>
                  </a:lnTo>
                  <a:lnTo>
                    <a:pt x="11572" y="16450"/>
                  </a:lnTo>
                  <a:lnTo>
                    <a:pt x="11538" y="16485"/>
                  </a:lnTo>
                  <a:lnTo>
                    <a:pt x="11504" y="16521"/>
                  </a:lnTo>
                  <a:lnTo>
                    <a:pt x="11448" y="16543"/>
                  </a:lnTo>
                  <a:lnTo>
                    <a:pt x="11392" y="16564"/>
                  </a:lnTo>
                  <a:lnTo>
                    <a:pt x="11336" y="16578"/>
                  </a:lnTo>
                  <a:lnTo>
                    <a:pt x="1334" y="16578"/>
                  </a:lnTo>
                  <a:lnTo>
                    <a:pt x="1267" y="16564"/>
                  </a:lnTo>
                  <a:lnTo>
                    <a:pt x="1211" y="16543"/>
                  </a:lnTo>
                  <a:lnTo>
                    <a:pt x="1155" y="16514"/>
                  </a:lnTo>
                  <a:lnTo>
                    <a:pt x="1121" y="16485"/>
                  </a:lnTo>
                  <a:lnTo>
                    <a:pt x="1087" y="16450"/>
                  </a:lnTo>
                  <a:lnTo>
                    <a:pt x="1065" y="16407"/>
                  </a:lnTo>
                  <a:lnTo>
                    <a:pt x="1065" y="16364"/>
                  </a:lnTo>
                  <a:lnTo>
                    <a:pt x="1065" y="15507"/>
                  </a:lnTo>
                  <a:close/>
                  <a:moveTo>
                    <a:pt x="3048" y="1"/>
                  </a:moveTo>
                  <a:lnTo>
                    <a:pt x="2824" y="8"/>
                  </a:lnTo>
                  <a:lnTo>
                    <a:pt x="2600" y="15"/>
                  </a:lnTo>
                  <a:lnTo>
                    <a:pt x="2364" y="37"/>
                  </a:lnTo>
                  <a:lnTo>
                    <a:pt x="2140" y="58"/>
                  </a:lnTo>
                  <a:lnTo>
                    <a:pt x="1905" y="94"/>
                  </a:lnTo>
                  <a:lnTo>
                    <a:pt x="1670" y="136"/>
                  </a:lnTo>
                  <a:lnTo>
                    <a:pt x="1435" y="186"/>
                  </a:lnTo>
                  <a:lnTo>
                    <a:pt x="1345" y="208"/>
                  </a:lnTo>
                  <a:lnTo>
                    <a:pt x="1278" y="244"/>
                  </a:lnTo>
                  <a:lnTo>
                    <a:pt x="1211" y="286"/>
                  </a:lnTo>
                  <a:lnTo>
                    <a:pt x="1155" y="329"/>
                  </a:lnTo>
                  <a:lnTo>
                    <a:pt x="1121" y="386"/>
                  </a:lnTo>
                  <a:lnTo>
                    <a:pt x="1087" y="443"/>
                  </a:lnTo>
                  <a:lnTo>
                    <a:pt x="1087" y="501"/>
                  </a:lnTo>
                  <a:lnTo>
                    <a:pt x="1099" y="565"/>
                  </a:lnTo>
                  <a:lnTo>
                    <a:pt x="1143" y="715"/>
                  </a:lnTo>
                  <a:lnTo>
                    <a:pt x="1211" y="865"/>
                  </a:lnTo>
                  <a:lnTo>
                    <a:pt x="1278" y="1015"/>
                  </a:lnTo>
                  <a:lnTo>
                    <a:pt x="1356" y="1150"/>
                  </a:lnTo>
                  <a:lnTo>
                    <a:pt x="1446" y="1286"/>
                  </a:lnTo>
                  <a:lnTo>
                    <a:pt x="1547" y="1422"/>
                  </a:lnTo>
                  <a:lnTo>
                    <a:pt x="1659" y="1543"/>
                  </a:lnTo>
                  <a:lnTo>
                    <a:pt x="1771" y="1664"/>
                  </a:lnTo>
                  <a:lnTo>
                    <a:pt x="1905" y="1779"/>
                  </a:lnTo>
                  <a:lnTo>
                    <a:pt x="2039" y="1893"/>
                  </a:lnTo>
                  <a:lnTo>
                    <a:pt x="2174" y="1993"/>
                  </a:lnTo>
                  <a:lnTo>
                    <a:pt x="2331" y="2093"/>
                  </a:lnTo>
                  <a:lnTo>
                    <a:pt x="2488" y="2185"/>
                  </a:lnTo>
                  <a:lnTo>
                    <a:pt x="2656" y="2271"/>
                  </a:lnTo>
                  <a:lnTo>
                    <a:pt x="2835" y="2350"/>
                  </a:lnTo>
                  <a:lnTo>
                    <a:pt x="3014" y="2421"/>
                  </a:lnTo>
                  <a:lnTo>
                    <a:pt x="3238" y="2492"/>
                  </a:lnTo>
                  <a:lnTo>
                    <a:pt x="3462" y="2557"/>
                  </a:lnTo>
                  <a:lnTo>
                    <a:pt x="3686" y="2614"/>
                  </a:lnTo>
                  <a:lnTo>
                    <a:pt x="3921" y="2657"/>
                  </a:lnTo>
                  <a:lnTo>
                    <a:pt x="4168" y="2692"/>
                  </a:lnTo>
                  <a:lnTo>
                    <a:pt x="4414" y="2714"/>
                  </a:lnTo>
                  <a:lnTo>
                    <a:pt x="4661" y="2728"/>
                  </a:lnTo>
                  <a:lnTo>
                    <a:pt x="4918" y="2735"/>
                  </a:lnTo>
                  <a:lnTo>
                    <a:pt x="5131" y="2735"/>
                  </a:lnTo>
                  <a:lnTo>
                    <a:pt x="5355" y="2721"/>
                  </a:lnTo>
                  <a:lnTo>
                    <a:pt x="5579" y="2699"/>
                  </a:lnTo>
                  <a:lnTo>
                    <a:pt x="5803" y="2678"/>
                  </a:lnTo>
                  <a:lnTo>
                    <a:pt x="5803" y="3785"/>
                  </a:lnTo>
                  <a:lnTo>
                    <a:pt x="3921" y="3785"/>
                  </a:lnTo>
                  <a:lnTo>
                    <a:pt x="3753" y="3792"/>
                  </a:lnTo>
                  <a:lnTo>
                    <a:pt x="3596" y="3806"/>
                  </a:lnTo>
                  <a:lnTo>
                    <a:pt x="3440" y="3835"/>
                  </a:lnTo>
                  <a:lnTo>
                    <a:pt x="3294" y="3863"/>
                  </a:lnTo>
                  <a:lnTo>
                    <a:pt x="3148" y="3913"/>
                  </a:lnTo>
                  <a:lnTo>
                    <a:pt x="3014" y="3963"/>
                  </a:lnTo>
                  <a:lnTo>
                    <a:pt x="2891" y="4020"/>
                  </a:lnTo>
                  <a:lnTo>
                    <a:pt x="2779" y="4084"/>
                  </a:lnTo>
                  <a:lnTo>
                    <a:pt x="2667" y="4163"/>
                  </a:lnTo>
                  <a:lnTo>
                    <a:pt x="2577" y="4242"/>
                  </a:lnTo>
                  <a:lnTo>
                    <a:pt x="2499" y="4327"/>
                  </a:lnTo>
                  <a:lnTo>
                    <a:pt x="2431" y="4413"/>
                  </a:lnTo>
                  <a:lnTo>
                    <a:pt x="2375" y="4513"/>
                  </a:lnTo>
                  <a:lnTo>
                    <a:pt x="2331" y="4606"/>
                  </a:lnTo>
                  <a:lnTo>
                    <a:pt x="2308" y="4713"/>
                  </a:lnTo>
                  <a:lnTo>
                    <a:pt x="2297" y="4820"/>
                  </a:lnTo>
                  <a:lnTo>
                    <a:pt x="2297" y="5177"/>
                  </a:lnTo>
                  <a:lnTo>
                    <a:pt x="1255" y="5177"/>
                  </a:lnTo>
                  <a:lnTo>
                    <a:pt x="1121" y="5191"/>
                  </a:lnTo>
                  <a:lnTo>
                    <a:pt x="987" y="5213"/>
                  </a:lnTo>
                  <a:lnTo>
                    <a:pt x="852" y="5248"/>
                  </a:lnTo>
                  <a:lnTo>
                    <a:pt x="729" y="5284"/>
                  </a:lnTo>
                  <a:lnTo>
                    <a:pt x="617" y="5327"/>
                  </a:lnTo>
                  <a:lnTo>
                    <a:pt x="505" y="5377"/>
                  </a:lnTo>
                  <a:lnTo>
                    <a:pt x="415" y="5434"/>
                  </a:lnTo>
                  <a:lnTo>
                    <a:pt x="326" y="5498"/>
                  </a:lnTo>
                  <a:lnTo>
                    <a:pt x="236" y="5569"/>
                  </a:lnTo>
                  <a:lnTo>
                    <a:pt x="169" y="5641"/>
                  </a:lnTo>
                  <a:lnTo>
                    <a:pt x="113" y="5719"/>
                  </a:lnTo>
                  <a:lnTo>
                    <a:pt x="68" y="5798"/>
                  </a:lnTo>
                  <a:lnTo>
                    <a:pt x="34" y="5884"/>
                  </a:lnTo>
                  <a:lnTo>
                    <a:pt x="12" y="5969"/>
                  </a:lnTo>
                  <a:lnTo>
                    <a:pt x="1" y="6062"/>
                  </a:lnTo>
                  <a:lnTo>
                    <a:pt x="1" y="16364"/>
                  </a:lnTo>
                  <a:lnTo>
                    <a:pt x="12" y="16457"/>
                  </a:lnTo>
                  <a:lnTo>
                    <a:pt x="34" y="16543"/>
                  </a:lnTo>
                  <a:lnTo>
                    <a:pt x="68" y="16628"/>
                  </a:lnTo>
                  <a:lnTo>
                    <a:pt x="113" y="16714"/>
                  </a:lnTo>
                  <a:lnTo>
                    <a:pt x="169" y="16792"/>
                  </a:lnTo>
                  <a:lnTo>
                    <a:pt x="236" y="16864"/>
                  </a:lnTo>
                  <a:lnTo>
                    <a:pt x="326" y="16928"/>
                  </a:lnTo>
                  <a:lnTo>
                    <a:pt x="415" y="16992"/>
                  </a:lnTo>
                  <a:lnTo>
                    <a:pt x="505" y="17049"/>
                  </a:lnTo>
                  <a:lnTo>
                    <a:pt x="617" y="17099"/>
                  </a:lnTo>
                  <a:lnTo>
                    <a:pt x="729" y="17149"/>
                  </a:lnTo>
                  <a:lnTo>
                    <a:pt x="852" y="17185"/>
                  </a:lnTo>
                  <a:lnTo>
                    <a:pt x="987" y="17214"/>
                  </a:lnTo>
                  <a:lnTo>
                    <a:pt x="1121" y="17235"/>
                  </a:lnTo>
                  <a:lnTo>
                    <a:pt x="1255" y="17249"/>
                  </a:lnTo>
                  <a:lnTo>
                    <a:pt x="1401" y="17256"/>
                  </a:lnTo>
                  <a:lnTo>
                    <a:pt x="11269" y="17256"/>
                  </a:lnTo>
                  <a:lnTo>
                    <a:pt x="11404" y="17249"/>
                  </a:lnTo>
                  <a:lnTo>
                    <a:pt x="11549" y="17235"/>
                  </a:lnTo>
                  <a:lnTo>
                    <a:pt x="11672" y="17214"/>
                  </a:lnTo>
                  <a:lnTo>
                    <a:pt x="11807" y="17185"/>
                  </a:lnTo>
                  <a:lnTo>
                    <a:pt x="11930" y="17149"/>
                  </a:lnTo>
                  <a:lnTo>
                    <a:pt x="12042" y="17099"/>
                  </a:lnTo>
                  <a:lnTo>
                    <a:pt x="12154" y="17049"/>
                  </a:lnTo>
                  <a:lnTo>
                    <a:pt x="12244" y="16992"/>
                  </a:lnTo>
                  <a:lnTo>
                    <a:pt x="12333" y="16928"/>
                  </a:lnTo>
                  <a:lnTo>
                    <a:pt x="12423" y="16864"/>
                  </a:lnTo>
                  <a:lnTo>
                    <a:pt x="12490" y="16792"/>
                  </a:lnTo>
                  <a:lnTo>
                    <a:pt x="12546" y="16714"/>
                  </a:lnTo>
                  <a:lnTo>
                    <a:pt x="12591" y="16628"/>
                  </a:lnTo>
                  <a:lnTo>
                    <a:pt x="12624" y="16543"/>
                  </a:lnTo>
                  <a:lnTo>
                    <a:pt x="12647" y="16457"/>
                  </a:lnTo>
                  <a:lnTo>
                    <a:pt x="12658" y="16364"/>
                  </a:lnTo>
                  <a:lnTo>
                    <a:pt x="12658" y="6062"/>
                  </a:lnTo>
                  <a:lnTo>
                    <a:pt x="12647" y="5969"/>
                  </a:lnTo>
                  <a:lnTo>
                    <a:pt x="12624" y="5884"/>
                  </a:lnTo>
                  <a:lnTo>
                    <a:pt x="12591" y="5798"/>
                  </a:lnTo>
                  <a:lnTo>
                    <a:pt x="12546" y="5719"/>
                  </a:lnTo>
                  <a:lnTo>
                    <a:pt x="12490" y="5641"/>
                  </a:lnTo>
                  <a:lnTo>
                    <a:pt x="12423" y="5569"/>
                  </a:lnTo>
                  <a:lnTo>
                    <a:pt x="12333" y="5498"/>
                  </a:lnTo>
                  <a:lnTo>
                    <a:pt x="12244" y="5434"/>
                  </a:lnTo>
                  <a:lnTo>
                    <a:pt x="12154" y="5377"/>
                  </a:lnTo>
                  <a:lnTo>
                    <a:pt x="12042" y="5327"/>
                  </a:lnTo>
                  <a:lnTo>
                    <a:pt x="11930" y="5284"/>
                  </a:lnTo>
                  <a:lnTo>
                    <a:pt x="11807" y="5248"/>
                  </a:lnTo>
                  <a:lnTo>
                    <a:pt x="11672" y="5213"/>
                  </a:lnTo>
                  <a:lnTo>
                    <a:pt x="11549" y="5191"/>
                  </a:lnTo>
                  <a:lnTo>
                    <a:pt x="11404" y="5177"/>
                  </a:lnTo>
                  <a:lnTo>
                    <a:pt x="10362" y="5177"/>
                  </a:lnTo>
                  <a:lnTo>
                    <a:pt x="10362" y="4820"/>
                  </a:lnTo>
                  <a:lnTo>
                    <a:pt x="10351" y="4713"/>
                  </a:lnTo>
                  <a:lnTo>
                    <a:pt x="10328" y="4606"/>
                  </a:lnTo>
                  <a:lnTo>
                    <a:pt x="10283" y="4513"/>
                  </a:lnTo>
                  <a:lnTo>
                    <a:pt x="10227" y="4413"/>
                  </a:lnTo>
                  <a:lnTo>
                    <a:pt x="10160" y="4327"/>
                  </a:lnTo>
                  <a:lnTo>
                    <a:pt x="10082" y="4242"/>
                  </a:lnTo>
                  <a:lnTo>
                    <a:pt x="9992" y="4163"/>
                  </a:lnTo>
                  <a:lnTo>
                    <a:pt x="9880" y="4084"/>
                  </a:lnTo>
                  <a:lnTo>
                    <a:pt x="9768" y="4020"/>
                  </a:lnTo>
                  <a:lnTo>
                    <a:pt x="9645" y="3963"/>
                  </a:lnTo>
                  <a:lnTo>
                    <a:pt x="9511" y="3913"/>
                  </a:lnTo>
                  <a:lnTo>
                    <a:pt x="9365" y="3863"/>
                  </a:lnTo>
                  <a:lnTo>
                    <a:pt x="9219" y="3835"/>
                  </a:lnTo>
                  <a:lnTo>
                    <a:pt x="9063" y="3806"/>
                  </a:lnTo>
                  <a:lnTo>
                    <a:pt x="8906" y="3792"/>
                  </a:lnTo>
                  <a:lnTo>
                    <a:pt x="8738" y="3785"/>
                  </a:lnTo>
                  <a:lnTo>
                    <a:pt x="6856" y="3785"/>
                  </a:lnTo>
                  <a:lnTo>
                    <a:pt x="6856" y="2678"/>
                  </a:lnTo>
                  <a:lnTo>
                    <a:pt x="7080" y="2699"/>
                  </a:lnTo>
                  <a:lnTo>
                    <a:pt x="7304" y="2721"/>
                  </a:lnTo>
                  <a:lnTo>
                    <a:pt x="7528" y="2735"/>
                  </a:lnTo>
                  <a:lnTo>
                    <a:pt x="7741" y="2735"/>
                  </a:lnTo>
                  <a:lnTo>
                    <a:pt x="7998" y="2728"/>
                  </a:lnTo>
                  <a:lnTo>
                    <a:pt x="8245" y="2714"/>
                  </a:lnTo>
                  <a:lnTo>
                    <a:pt x="8491" y="2692"/>
                  </a:lnTo>
                  <a:lnTo>
                    <a:pt x="8738" y="2657"/>
                  </a:lnTo>
                  <a:lnTo>
                    <a:pt x="8973" y="2614"/>
                  </a:lnTo>
                  <a:lnTo>
                    <a:pt x="9197" y="2557"/>
                  </a:lnTo>
                  <a:lnTo>
                    <a:pt x="9421" y="2492"/>
                  </a:lnTo>
                  <a:lnTo>
                    <a:pt x="9645" y="2421"/>
                  </a:lnTo>
                  <a:lnTo>
                    <a:pt x="9824" y="2350"/>
                  </a:lnTo>
                  <a:lnTo>
                    <a:pt x="10003" y="2271"/>
                  </a:lnTo>
                  <a:lnTo>
                    <a:pt x="10171" y="2185"/>
                  </a:lnTo>
                  <a:lnTo>
                    <a:pt x="10328" y="2093"/>
                  </a:lnTo>
                  <a:lnTo>
                    <a:pt x="10485" y="1993"/>
                  </a:lnTo>
                  <a:lnTo>
                    <a:pt x="10619" y="1893"/>
                  </a:lnTo>
                  <a:lnTo>
                    <a:pt x="10765" y="1779"/>
                  </a:lnTo>
                  <a:lnTo>
                    <a:pt x="10888" y="1664"/>
                  </a:lnTo>
                  <a:lnTo>
                    <a:pt x="11000" y="1543"/>
                  </a:lnTo>
                  <a:lnTo>
                    <a:pt x="11112" y="1422"/>
                  </a:lnTo>
                  <a:lnTo>
                    <a:pt x="11213" y="1286"/>
                  </a:lnTo>
                  <a:lnTo>
                    <a:pt x="11303" y="1150"/>
                  </a:lnTo>
                  <a:lnTo>
                    <a:pt x="11381" y="1015"/>
                  </a:lnTo>
                  <a:lnTo>
                    <a:pt x="11460" y="865"/>
                  </a:lnTo>
                  <a:lnTo>
                    <a:pt x="11516" y="715"/>
                  </a:lnTo>
                  <a:lnTo>
                    <a:pt x="11572" y="565"/>
                  </a:lnTo>
                  <a:lnTo>
                    <a:pt x="11572" y="501"/>
                  </a:lnTo>
                  <a:lnTo>
                    <a:pt x="11572" y="443"/>
                  </a:lnTo>
                  <a:lnTo>
                    <a:pt x="11549" y="386"/>
                  </a:lnTo>
                  <a:lnTo>
                    <a:pt x="11504" y="336"/>
                  </a:lnTo>
                  <a:lnTo>
                    <a:pt x="11448" y="286"/>
                  </a:lnTo>
                  <a:lnTo>
                    <a:pt x="11392" y="244"/>
                  </a:lnTo>
                  <a:lnTo>
                    <a:pt x="11314" y="208"/>
                  </a:lnTo>
                  <a:lnTo>
                    <a:pt x="11224" y="186"/>
                  </a:lnTo>
                  <a:lnTo>
                    <a:pt x="10989" y="136"/>
                  </a:lnTo>
                  <a:lnTo>
                    <a:pt x="10754" y="94"/>
                  </a:lnTo>
                  <a:lnTo>
                    <a:pt x="10519" y="58"/>
                  </a:lnTo>
                  <a:lnTo>
                    <a:pt x="10295" y="37"/>
                  </a:lnTo>
                  <a:lnTo>
                    <a:pt x="10059" y="15"/>
                  </a:lnTo>
                  <a:lnTo>
                    <a:pt x="9835" y="8"/>
                  </a:lnTo>
                  <a:lnTo>
                    <a:pt x="9611" y="1"/>
                  </a:lnTo>
                  <a:lnTo>
                    <a:pt x="9387" y="8"/>
                  </a:lnTo>
                  <a:lnTo>
                    <a:pt x="9163" y="22"/>
                  </a:lnTo>
                  <a:lnTo>
                    <a:pt x="8951" y="37"/>
                  </a:lnTo>
                  <a:lnTo>
                    <a:pt x="8738" y="65"/>
                  </a:lnTo>
                  <a:lnTo>
                    <a:pt x="8525" y="101"/>
                  </a:lnTo>
                  <a:lnTo>
                    <a:pt x="8323" y="144"/>
                  </a:lnTo>
                  <a:lnTo>
                    <a:pt x="8122" y="194"/>
                  </a:lnTo>
                  <a:lnTo>
                    <a:pt x="7931" y="251"/>
                  </a:lnTo>
                  <a:lnTo>
                    <a:pt x="7741" y="315"/>
                  </a:lnTo>
                  <a:lnTo>
                    <a:pt x="7517" y="401"/>
                  </a:lnTo>
                  <a:lnTo>
                    <a:pt x="7315" y="493"/>
                  </a:lnTo>
                  <a:lnTo>
                    <a:pt x="7125" y="601"/>
                  </a:lnTo>
                  <a:lnTo>
                    <a:pt x="6946" y="715"/>
                  </a:lnTo>
                  <a:lnTo>
                    <a:pt x="6778" y="836"/>
                  </a:lnTo>
                  <a:lnTo>
                    <a:pt x="6609" y="965"/>
                  </a:lnTo>
                  <a:lnTo>
                    <a:pt x="6464" y="1100"/>
                  </a:lnTo>
                  <a:lnTo>
                    <a:pt x="6329" y="1243"/>
                  </a:lnTo>
                  <a:lnTo>
                    <a:pt x="6195" y="1100"/>
                  </a:lnTo>
                  <a:lnTo>
                    <a:pt x="6049" y="965"/>
                  </a:lnTo>
                  <a:lnTo>
                    <a:pt x="5893" y="836"/>
                  </a:lnTo>
                  <a:lnTo>
                    <a:pt x="5713" y="715"/>
                  </a:lnTo>
                  <a:lnTo>
                    <a:pt x="5534" y="601"/>
                  </a:lnTo>
                  <a:lnTo>
                    <a:pt x="5344" y="493"/>
                  </a:lnTo>
                  <a:lnTo>
                    <a:pt x="5142" y="401"/>
                  </a:lnTo>
                  <a:lnTo>
                    <a:pt x="4929" y="315"/>
                  </a:lnTo>
                  <a:lnTo>
                    <a:pt x="4739" y="251"/>
                  </a:lnTo>
                  <a:lnTo>
                    <a:pt x="4537" y="194"/>
                  </a:lnTo>
                  <a:lnTo>
                    <a:pt x="4336" y="144"/>
                  </a:lnTo>
                  <a:lnTo>
                    <a:pt x="4134" y="101"/>
                  </a:lnTo>
                  <a:lnTo>
                    <a:pt x="3921" y="65"/>
                  </a:lnTo>
                  <a:lnTo>
                    <a:pt x="3708" y="37"/>
                  </a:lnTo>
                  <a:lnTo>
                    <a:pt x="3496" y="22"/>
                  </a:lnTo>
                  <a:lnTo>
                    <a:pt x="3272" y="8"/>
                  </a:lnTo>
                  <a:lnTo>
                    <a:pt x="3048" y="1"/>
                  </a:lnTo>
                  <a:close/>
                </a:path>
              </a:pathLst>
            </a:cu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6"/>
            <p:cNvSpPr/>
            <p:nvPr/>
          </p:nvSpPr>
          <p:spPr>
            <a:xfrm flipH="1">
              <a:off x="3857056" y="2359325"/>
              <a:ext cx="17098" cy="17000"/>
            </a:xfrm>
            <a:custGeom>
              <a:avLst/>
              <a:gdLst/>
              <a:ahLst/>
              <a:cxnLst/>
              <a:rect l="l" t="t" r="r" b="b"/>
              <a:pathLst>
                <a:path w="1053" h="680" extrusionOk="0">
                  <a:moveTo>
                    <a:pt x="526" y="1"/>
                  </a:moveTo>
                  <a:lnTo>
                    <a:pt x="426" y="8"/>
                  </a:lnTo>
                  <a:lnTo>
                    <a:pt x="325" y="29"/>
                  </a:lnTo>
                  <a:lnTo>
                    <a:pt x="235" y="65"/>
                  </a:lnTo>
                  <a:lnTo>
                    <a:pt x="157" y="101"/>
                  </a:lnTo>
                  <a:lnTo>
                    <a:pt x="90" y="151"/>
                  </a:lnTo>
                  <a:lnTo>
                    <a:pt x="45" y="208"/>
                  </a:lnTo>
                  <a:lnTo>
                    <a:pt x="11" y="272"/>
                  </a:lnTo>
                  <a:lnTo>
                    <a:pt x="0" y="343"/>
                  </a:lnTo>
                  <a:lnTo>
                    <a:pt x="11" y="408"/>
                  </a:lnTo>
                  <a:lnTo>
                    <a:pt x="45" y="472"/>
                  </a:lnTo>
                  <a:lnTo>
                    <a:pt x="90" y="529"/>
                  </a:lnTo>
                  <a:lnTo>
                    <a:pt x="157" y="579"/>
                  </a:lnTo>
                  <a:lnTo>
                    <a:pt x="235" y="622"/>
                  </a:lnTo>
                  <a:lnTo>
                    <a:pt x="325" y="650"/>
                  </a:lnTo>
                  <a:lnTo>
                    <a:pt x="426" y="672"/>
                  </a:lnTo>
                  <a:lnTo>
                    <a:pt x="526" y="679"/>
                  </a:lnTo>
                  <a:lnTo>
                    <a:pt x="638" y="672"/>
                  </a:lnTo>
                  <a:lnTo>
                    <a:pt x="739" y="650"/>
                  </a:lnTo>
                  <a:lnTo>
                    <a:pt x="829" y="622"/>
                  </a:lnTo>
                  <a:lnTo>
                    <a:pt x="907" y="579"/>
                  </a:lnTo>
                  <a:lnTo>
                    <a:pt x="963" y="529"/>
                  </a:lnTo>
                  <a:lnTo>
                    <a:pt x="1019" y="472"/>
                  </a:lnTo>
                  <a:lnTo>
                    <a:pt x="1042" y="408"/>
                  </a:lnTo>
                  <a:lnTo>
                    <a:pt x="1053" y="343"/>
                  </a:lnTo>
                  <a:lnTo>
                    <a:pt x="1042" y="272"/>
                  </a:lnTo>
                  <a:lnTo>
                    <a:pt x="1019" y="208"/>
                  </a:lnTo>
                  <a:lnTo>
                    <a:pt x="963" y="151"/>
                  </a:lnTo>
                  <a:lnTo>
                    <a:pt x="907" y="101"/>
                  </a:lnTo>
                  <a:lnTo>
                    <a:pt x="829" y="65"/>
                  </a:lnTo>
                  <a:lnTo>
                    <a:pt x="739" y="29"/>
                  </a:lnTo>
                  <a:lnTo>
                    <a:pt x="638" y="8"/>
                  </a:lnTo>
                  <a:lnTo>
                    <a:pt x="526" y="1"/>
                  </a:lnTo>
                  <a:close/>
                </a:path>
              </a:pathLst>
            </a:cu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6"/>
            <p:cNvSpPr/>
            <p:nvPr/>
          </p:nvSpPr>
          <p:spPr>
            <a:xfrm flipH="1">
              <a:off x="4069296" y="2405200"/>
              <a:ext cx="60582" cy="123175"/>
            </a:xfrm>
            <a:custGeom>
              <a:avLst/>
              <a:gdLst/>
              <a:ahLst/>
              <a:cxnLst/>
              <a:rect l="l" t="t" r="r" b="b"/>
              <a:pathLst>
                <a:path w="3731" h="4927" extrusionOk="0">
                  <a:moveTo>
                    <a:pt x="1501" y="1"/>
                  </a:moveTo>
                  <a:lnTo>
                    <a:pt x="1400" y="8"/>
                  </a:lnTo>
                  <a:lnTo>
                    <a:pt x="1300" y="29"/>
                  </a:lnTo>
                  <a:lnTo>
                    <a:pt x="1210" y="72"/>
                  </a:lnTo>
                  <a:lnTo>
                    <a:pt x="1143" y="115"/>
                  </a:lnTo>
                  <a:lnTo>
                    <a:pt x="1076" y="165"/>
                  </a:lnTo>
                  <a:lnTo>
                    <a:pt x="1042" y="229"/>
                  </a:lnTo>
                  <a:lnTo>
                    <a:pt x="1020" y="293"/>
                  </a:lnTo>
                  <a:lnTo>
                    <a:pt x="1008" y="358"/>
                  </a:lnTo>
                  <a:lnTo>
                    <a:pt x="1031" y="422"/>
                  </a:lnTo>
                  <a:lnTo>
                    <a:pt x="1064" y="486"/>
                  </a:lnTo>
                  <a:lnTo>
                    <a:pt x="2341" y="2121"/>
                  </a:lnTo>
                  <a:lnTo>
                    <a:pt x="527" y="2121"/>
                  </a:lnTo>
                  <a:lnTo>
                    <a:pt x="437" y="2128"/>
                  </a:lnTo>
                  <a:lnTo>
                    <a:pt x="348" y="2142"/>
                  </a:lnTo>
                  <a:lnTo>
                    <a:pt x="258" y="2171"/>
                  </a:lnTo>
                  <a:lnTo>
                    <a:pt x="191" y="2207"/>
                  </a:lnTo>
                  <a:lnTo>
                    <a:pt x="124" y="2249"/>
                  </a:lnTo>
                  <a:lnTo>
                    <a:pt x="68" y="2292"/>
                  </a:lnTo>
                  <a:lnTo>
                    <a:pt x="34" y="2349"/>
                  </a:lnTo>
                  <a:lnTo>
                    <a:pt x="12" y="2407"/>
                  </a:lnTo>
                  <a:lnTo>
                    <a:pt x="0" y="2456"/>
                  </a:lnTo>
                  <a:lnTo>
                    <a:pt x="0" y="2514"/>
                  </a:lnTo>
                  <a:lnTo>
                    <a:pt x="23" y="2564"/>
                  </a:lnTo>
                  <a:lnTo>
                    <a:pt x="56" y="2614"/>
                  </a:lnTo>
                  <a:lnTo>
                    <a:pt x="1714" y="4741"/>
                  </a:lnTo>
                  <a:lnTo>
                    <a:pt x="1748" y="4784"/>
                  </a:lnTo>
                  <a:lnTo>
                    <a:pt x="1804" y="4820"/>
                  </a:lnTo>
                  <a:lnTo>
                    <a:pt x="1849" y="4848"/>
                  </a:lnTo>
                  <a:lnTo>
                    <a:pt x="1916" y="4877"/>
                  </a:lnTo>
                  <a:lnTo>
                    <a:pt x="1972" y="4898"/>
                  </a:lnTo>
                  <a:lnTo>
                    <a:pt x="2050" y="4912"/>
                  </a:lnTo>
                  <a:lnTo>
                    <a:pt x="2117" y="4920"/>
                  </a:lnTo>
                  <a:lnTo>
                    <a:pt x="2185" y="4927"/>
                  </a:lnTo>
                  <a:lnTo>
                    <a:pt x="2252" y="4927"/>
                  </a:lnTo>
                  <a:lnTo>
                    <a:pt x="2308" y="4920"/>
                  </a:lnTo>
                  <a:lnTo>
                    <a:pt x="2364" y="4905"/>
                  </a:lnTo>
                  <a:lnTo>
                    <a:pt x="2420" y="4891"/>
                  </a:lnTo>
                  <a:lnTo>
                    <a:pt x="2509" y="4855"/>
                  </a:lnTo>
                  <a:lnTo>
                    <a:pt x="2588" y="4805"/>
                  </a:lnTo>
                  <a:lnTo>
                    <a:pt x="2644" y="4755"/>
                  </a:lnTo>
                  <a:lnTo>
                    <a:pt x="2689" y="4698"/>
                  </a:lnTo>
                  <a:lnTo>
                    <a:pt x="2711" y="4634"/>
                  </a:lnTo>
                  <a:lnTo>
                    <a:pt x="2711" y="4570"/>
                  </a:lnTo>
                  <a:lnTo>
                    <a:pt x="2700" y="4505"/>
                  </a:lnTo>
                  <a:lnTo>
                    <a:pt x="2666" y="4441"/>
                  </a:lnTo>
                  <a:lnTo>
                    <a:pt x="1378" y="2799"/>
                  </a:lnTo>
                  <a:lnTo>
                    <a:pt x="3193" y="2799"/>
                  </a:lnTo>
                  <a:lnTo>
                    <a:pt x="3271" y="2792"/>
                  </a:lnTo>
                  <a:lnTo>
                    <a:pt x="3338" y="2785"/>
                  </a:lnTo>
                  <a:lnTo>
                    <a:pt x="3394" y="2771"/>
                  </a:lnTo>
                  <a:lnTo>
                    <a:pt x="3461" y="2756"/>
                  </a:lnTo>
                  <a:lnTo>
                    <a:pt x="3517" y="2728"/>
                  </a:lnTo>
                  <a:lnTo>
                    <a:pt x="3562" y="2699"/>
                  </a:lnTo>
                  <a:lnTo>
                    <a:pt x="3607" y="2671"/>
                  </a:lnTo>
                  <a:lnTo>
                    <a:pt x="3641" y="2635"/>
                  </a:lnTo>
                  <a:lnTo>
                    <a:pt x="3674" y="2599"/>
                  </a:lnTo>
                  <a:lnTo>
                    <a:pt x="3697" y="2564"/>
                  </a:lnTo>
                  <a:lnTo>
                    <a:pt x="3719" y="2521"/>
                  </a:lnTo>
                  <a:lnTo>
                    <a:pt x="3730" y="2478"/>
                  </a:lnTo>
                  <a:lnTo>
                    <a:pt x="3730" y="2435"/>
                  </a:lnTo>
                  <a:lnTo>
                    <a:pt x="3719" y="2392"/>
                  </a:lnTo>
                  <a:lnTo>
                    <a:pt x="3697" y="2349"/>
                  </a:lnTo>
                  <a:lnTo>
                    <a:pt x="3674" y="2314"/>
                  </a:lnTo>
                  <a:lnTo>
                    <a:pt x="2017" y="186"/>
                  </a:lnTo>
                  <a:lnTo>
                    <a:pt x="1961" y="129"/>
                  </a:lnTo>
                  <a:lnTo>
                    <a:pt x="1882" y="79"/>
                  </a:lnTo>
                  <a:lnTo>
                    <a:pt x="1804" y="43"/>
                  </a:lnTo>
                  <a:lnTo>
                    <a:pt x="1703" y="15"/>
                  </a:lnTo>
                  <a:lnTo>
                    <a:pt x="1613" y="1"/>
                  </a:lnTo>
                  <a:close/>
                </a:path>
              </a:pathLst>
            </a:cu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6"/>
            <p:cNvSpPr/>
            <p:nvPr/>
          </p:nvSpPr>
          <p:spPr>
            <a:xfrm flipH="1">
              <a:off x="3996909" y="2186375"/>
              <a:ext cx="205534" cy="431425"/>
            </a:xfrm>
            <a:custGeom>
              <a:avLst/>
              <a:gdLst/>
              <a:ahLst/>
              <a:cxnLst/>
              <a:rect l="l" t="t" r="r" b="b"/>
              <a:pathLst>
                <a:path w="12658" h="17257" extrusionOk="0">
                  <a:moveTo>
                    <a:pt x="3114" y="679"/>
                  </a:moveTo>
                  <a:lnTo>
                    <a:pt x="3394" y="693"/>
                  </a:lnTo>
                  <a:lnTo>
                    <a:pt x="3663" y="722"/>
                  </a:lnTo>
                  <a:lnTo>
                    <a:pt x="3920" y="765"/>
                  </a:lnTo>
                  <a:lnTo>
                    <a:pt x="4044" y="793"/>
                  </a:lnTo>
                  <a:lnTo>
                    <a:pt x="4167" y="822"/>
                  </a:lnTo>
                  <a:lnTo>
                    <a:pt x="4279" y="858"/>
                  </a:lnTo>
                  <a:lnTo>
                    <a:pt x="4402" y="900"/>
                  </a:lnTo>
                  <a:lnTo>
                    <a:pt x="4514" y="943"/>
                  </a:lnTo>
                  <a:lnTo>
                    <a:pt x="4615" y="993"/>
                  </a:lnTo>
                  <a:lnTo>
                    <a:pt x="4727" y="1043"/>
                  </a:lnTo>
                  <a:lnTo>
                    <a:pt x="4828" y="1100"/>
                  </a:lnTo>
                  <a:lnTo>
                    <a:pt x="5018" y="1215"/>
                  </a:lnTo>
                  <a:lnTo>
                    <a:pt x="5186" y="1350"/>
                  </a:lnTo>
                  <a:lnTo>
                    <a:pt x="5343" y="1500"/>
                  </a:lnTo>
                  <a:lnTo>
                    <a:pt x="5477" y="1657"/>
                  </a:lnTo>
                  <a:lnTo>
                    <a:pt x="5601" y="1821"/>
                  </a:lnTo>
                  <a:lnTo>
                    <a:pt x="5701" y="2000"/>
                  </a:lnTo>
                  <a:lnTo>
                    <a:pt x="5410" y="2036"/>
                  </a:lnTo>
                  <a:lnTo>
                    <a:pt x="5119" y="2057"/>
                  </a:lnTo>
                  <a:lnTo>
                    <a:pt x="4828" y="2057"/>
                  </a:lnTo>
                  <a:lnTo>
                    <a:pt x="4559" y="2050"/>
                  </a:lnTo>
                  <a:lnTo>
                    <a:pt x="4290" y="2021"/>
                  </a:lnTo>
                  <a:lnTo>
                    <a:pt x="4032" y="1971"/>
                  </a:lnTo>
                  <a:lnTo>
                    <a:pt x="3909" y="1943"/>
                  </a:lnTo>
                  <a:lnTo>
                    <a:pt x="3786" y="1914"/>
                  </a:lnTo>
                  <a:lnTo>
                    <a:pt x="3663" y="1878"/>
                  </a:lnTo>
                  <a:lnTo>
                    <a:pt x="3551" y="1836"/>
                  </a:lnTo>
                  <a:lnTo>
                    <a:pt x="3439" y="1793"/>
                  </a:lnTo>
                  <a:lnTo>
                    <a:pt x="3327" y="1743"/>
                  </a:lnTo>
                  <a:lnTo>
                    <a:pt x="3226" y="1693"/>
                  </a:lnTo>
                  <a:lnTo>
                    <a:pt x="3125" y="1636"/>
                  </a:lnTo>
                  <a:lnTo>
                    <a:pt x="2935" y="1521"/>
                  </a:lnTo>
                  <a:lnTo>
                    <a:pt x="2756" y="1386"/>
                  </a:lnTo>
                  <a:lnTo>
                    <a:pt x="2610" y="1243"/>
                  </a:lnTo>
                  <a:lnTo>
                    <a:pt x="2464" y="1086"/>
                  </a:lnTo>
                  <a:lnTo>
                    <a:pt x="2352" y="915"/>
                  </a:lnTo>
                  <a:lnTo>
                    <a:pt x="2252" y="736"/>
                  </a:lnTo>
                  <a:lnTo>
                    <a:pt x="2543" y="700"/>
                  </a:lnTo>
                  <a:lnTo>
                    <a:pt x="2834" y="679"/>
                  </a:lnTo>
                  <a:close/>
                  <a:moveTo>
                    <a:pt x="9835" y="679"/>
                  </a:moveTo>
                  <a:lnTo>
                    <a:pt x="10126" y="700"/>
                  </a:lnTo>
                  <a:lnTo>
                    <a:pt x="10417" y="736"/>
                  </a:lnTo>
                  <a:lnTo>
                    <a:pt x="10316" y="915"/>
                  </a:lnTo>
                  <a:lnTo>
                    <a:pt x="10193" y="1086"/>
                  </a:lnTo>
                  <a:lnTo>
                    <a:pt x="10059" y="1243"/>
                  </a:lnTo>
                  <a:lnTo>
                    <a:pt x="9902" y="1386"/>
                  </a:lnTo>
                  <a:lnTo>
                    <a:pt x="9734" y="1521"/>
                  </a:lnTo>
                  <a:lnTo>
                    <a:pt x="9543" y="1636"/>
                  </a:lnTo>
                  <a:lnTo>
                    <a:pt x="9443" y="1693"/>
                  </a:lnTo>
                  <a:lnTo>
                    <a:pt x="9331" y="1743"/>
                  </a:lnTo>
                  <a:lnTo>
                    <a:pt x="9230" y="1793"/>
                  </a:lnTo>
                  <a:lnTo>
                    <a:pt x="9118" y="1836"/>
                  </a:lnTo>
                  <a:lnTo>
                    <a:pt x="8995" y="1878"/>
                  </a:lnTo>
                  <a:lnTo>
                    <a:pt x="8883" y="1914"/>
                  </a:lnTo>
                  <a:lnTo>
                    <a:pt x="8759" y="1943"/>
                  </a:lnTo>
                  <a:lnTo>
                    <a:pt x="8636" y="1971"/>
                  </a:lnTo>
                  <a:lnTo>
                    <a:pt x="8379" y="2021"/>
                  </a:lnTo>
                  <a:lnTo>
                    <a:pt x="8110" y="2050"/>
                  </a:lnTo>
                  <a:lnTo>
                    <a:pt x="7830" y="2057"/>
                  </a:lnTo>
                  <a:lnTo>
                    <a:pt x="7550" y="2057"/>
                  </a:lnTo>
                  <a:lnTo>
                    <a:pt x="7258" y="2036"/>
                  </a:lnTo>
                  <a:lnTo>
                    <a:pt x="6967" y="2007"/>
                  </a:lnTo>
                  <a:lnTo>
                    <a:pt x="7068" y="1821"/>
                  </a:lnTo>
                  <a:lnTo>
                    <a:pt x="7180" y="1657"/>
                  </a:lnTo>
                  <a:lnTo>
                    <a:pt x="7326" y="1500"/>
                  </a:lnTo>
                  <a:lnTo>
                    <a:pt x="7482" y="1350"/>
                  </a:lnTo>
                  <a:lnTo>
                    <a:pt x="7650" y="1215"/>
                  </a:lnTo>
                  <a:lnTo>
                    <a:pt x="7841" y="1100"/>
                  </a:lnTo>
                  <a:lnTo>
                    <a:pt x="7942" y="1043"/>
                  </a:lnTo>
                  <a:lnTo>
                    <a:pt x="8042" y="993"/>
                  </a:lnTo>
                  <a:lnTo>
                    <a:pt x="8154" y="943"/>
                  </a:lnTo>
                  <a:lnTo>
                    <a:pt x="8266" y="900"/>
                  </a:lnTo>
                  <a:lnTo>
                    <a:pt x="8379" y="858"/>
                  </a:lnTo>
                  <a:lnTo>
                    <a:pt x="8502" y="822"/>
                  </a:lnTo>
                  <a:lnTo>
                    <a:pt x="8625" y="793"/>
                  </a:lnTo>
                  <a:lnTo>
                    <a:pt x="8748" y="765"/>
                  </a:lnTo>
                  <a:lnTo>
                    <a:pt x="9006" y="722"/>
                  </a:lnTo>
                  <a:lnTo>
                    <a:pt x="9275" y="693"/>
                  </a:lnTo>
                  <a:lnTo>
                    <a:pt x="9555" y="679"/>
                  </a:lnTo>
                  <a:close/>
                  <a:moveTo>
                    <a:pt x="8737" y="4456"/>
                  </a:moveTo>
                  <a:lnTo>
                    <a:pt x="8860" y="4463"/>
                  </a:lnTo>
                  <a:lnTo>
                    <a:pt x="8961" y="4484"/>
                  </a:lnTo>
                  <a:lnTo>
                    <a:pt x="9051" y="4520"/>
                  </a:lnTo>
                  <a:lnTo>
                    <a:pt x="9140" y="4563"/>
                  </a:lnTo>
                  <a:lnTo>
                    <a:pt x="9207" y="4620"/>
                  </a:lnTo>
                  <a:lnTo>
                    <a:pt x="9263" y="4677"/>
                  </a:lnTo>
                  <a:lnTo>
                    <a:pt x="9297" y="4741"/>
                  </a:lnTo>
                  <a:lnTo>
                    <a:pt x="9308" y="4820"/>
                  </a:lnTo>
                  <a:lnTo>
                    <a:pt x="9308" y="5177"/>
                  </a:lnTo>
                  <a:lnTo>
                    <a:pt x="3360" y="5177"/>
                  </a:lnTo>
                  <a:lnTo>
                    <a:pt x="3360" y="4820"/>
                  </a:lnTo>
                  <a:lnTo>
                    <a:pt x="3372" y="4741"/>
                  </a:lnTo>
                  <a:lnTo>
                    <a:pt x="3405" y="4677"/>
                  </a:lnTo>
                  <a:lnTo>
                    <a:pt x="3461" y="4620"/>
                  </a:lnTo>
                  <a:lnTo>
                    <a:pt x="3528" y="4563"/>
                  </a:lnTo>
                  <a:lnTo>
                    <a:pt x="3607" y="4520"/>
                  </a:lnTo>
                  <a:lnTo>
                    <a:pt x="3708" y="4484"/>
                  </a:lnTo>
                  <a:lnTo>
                    <a:pt x="3808" y="4463"/>
                  </a:lnTo>
                  <a:lnTo>
                    <a:pt x="3920" y="4456"/>
                  </a:lnTo>
                  <a:close/>
                  <a:moveTo>
                    <a:pt x="11268" y="5848"/>
                  </a:moveTo>
                  <a:lnTo>
                    <a:pt x="11336" y="5855"/>
                  </a:lnTo>
                  <a:lnTo>
                    <a:pt x="11392" y="5869"/>
                  </a:lnTo>
                  <a:lnTo>
                    <a:pt x="11459" y="5884"/>
                  </a:lnTo>
                  <a:lnTo>
                    <a:pt x="11504" y="5912"/>
                  </a:lnTo>
                  <a:lnTo>
                    <a:pt x="11548" y="5941"/>
                  </a:lnTo>
                  <a:lnTo>
                    <a:pt x="11571" y="5976"/>
                  </a:lnTo>
                  <a:lnTo>
                    <a:pt x="11593" y="6019"/>
                  </a:lnTo>
                  <a:lnTo>
                    <a:pt x="11604" y="6062"/>
                  </a:lnTo>
                  <a:lnTo>
                    <a:pt x="11604" y="6919"/>
                  </a:lnTo>
                  <a:lnTo>
                    <a:pt x="8703" y="6919"/>
                  </a:lnTo>
                  <a:lnTo>
                    <a:pt x="8603" y="6926"/>
                  </a:lnTo>
                  <a:lnTo>
                    <a:pt x="8502" y="6947"/>
                  </a:lnTo>
                  <a:lnTo>
                    <a:pt x="8412" y="6983"/>
                  </a:lnTo>
                  <a:lnTo>
                    <a:pt x="8334" y="7019"/>
                  </a:lnTo>
                  <a:lnTo>
                    <a:pt x="8266" y="7069"/>
                  </a:lnTo>
                  <a:lnTo>
                    <a:pt x="8222" y="7126"/>
                  </a:lnTo>
                  <a:lnTo>
                    <a:pt x="8188" y="7190"/>
                  </a:lnTo>
                  <a:lnTo>
                    <a:pt x="8177" y="7261"/>
                  </a:lnTo>
                  <a:lnTo>
                    <a:pt x="8188" y="7326"/>
                  </a:lnTo>
                  <a:lnTo>
                    <a:pt x="8222" y="7390"/>
                  </a:lnTo>
                  <a:lnTo>
                    <a:pt x="8266" y="7447"/>
                  </a:lnTo>
                  <a:lnTo>
                    <a:pt x="8334" y="7497"/>
                  </a:lnTo>
                  <a:lnTo>
                    <a:pt x="8412" y="7540"/>
                  </a:lnTo>
                  <a:lnTo>
                    <a:pt x="8502" y="7568"/>
                  </a:lnTo>
                  <a:lnTo>
                    <a:pt x="8603" y="7590"/>
                  </a:lnTo>
                  <a:lnTo>
                    <a:pt x="8703" y="7597"/>
                  </a:lnTo>
                  <a:lnTo>
                    <a:pt x="11604" y="7597"/>
                  </a:lnTo>
                  <a:lnTo>
                    <a:pt x="11604" y="14829"/>
                  </a:lnTo>
                  <a:lnTo>
                    <a:pt x="1064" y="14829"/>
                  </a:lnTo>
                  <a:lnTo>
                    <a:pt x="1064" y="7597"/>
                  </a:lnTo>
                  <a:lnTo>
                    <a:pt x="3954" y="7597"/>
                  </a:lnTo>
                  <a:lnTo>
                    <a:pt x="4066" y="7590"/>
                  </a:lnTo>
                  <a:lnTo>
                    <a:pt x="4167" y="7568"/>
                  </a:lnTo>
                  <a:lnTo>
                    <a:pt x="4257" y="7540"/>
                  </a:lnTo>
                  <a:lnTo>
                    <a:pt x="4335" y="7497"/>
                  </a:lnTo>
                  <a:lnTo>
                    <a:pt x="4402" y="7447"/>
                  </a:lnTo>
                  <a:lnTo>
                    <a:pt x="4447" y="7390"/>
                  </a:lnTo>
                  <a:lnTo>
                    <a:pt x="4481" y="7326"/>
                  </a:lnTo>
                  <a:lnTo>
                    <a:pt x="4492" y="7261"/>
                  </a:lnTo>
                  <a:lnTo>
                    <a:pt x="4481" y="7190"/>
                  </a:lnTo>
                  <a:lnTo>
                    <a:pt x="4447" y="7126"/>
                  </a:lnTo>
                  <a:lnTo>
                    <a:pt x="4402" y="7069"/>
                  </a:lnTo>
                  <a:lnTo>
                    <a:pt x="4335" y="7019"/>
                  </a:lnTo>
                  <a:lnTo>
                    <a:pt x="4257" y="6983"/>
                  </a:lnTo>
                  <a:lnTo>
                    <a:pt x="4167" y="6947"/>
                  </a:lnTo>
                  <a:lnTo>
                    <a:pt x="4066" y="6926"/>
                  </a:lnTo>
                  <a:lnTo>
                    <a:pt x="3954" y="6919"/>
                  </a:lnTo>
                  <a:lnTo>
                    <a:pt x="1064" y="6919"/>
                  </a:lnTo>
                  <a:lnTo>
                    <a:pt x="1064" y="6062"/>
                  </a:lnTo>
                  <a:lnTo>
                    <a:pt x="1064" y="6019"/>
                  </a:lnTo>
                  <a:lnTo>
                    <a:pt x="1087" y="5976"/>
                  </a:lnTo>
                  <a:lnTo>
                    <a:pt x="1120" y="5941"/>
                  </a:lnTo>
                  <a:lnTo>
                    <a:pt x="1165" y="5912"/>
                  </a:lnTo>
                  <a:lnTo>
                    <a:pt x="1210" y="5884"/>
                  </a:lnTo>
                  <a:lnTo>
                    <a:pt x="1266" y="5869"/>
                  </a:lnTo>
                  <a:lnTo>
                    <a:pt x="1333" y="5855"/>
                  </a:lnTo>
                  <a:lnTo>
                    <a:pt x="1400" y="5848"/>
                  </a:lnTo>
                  <a:close/>
                  <a:moveTo>
                    <a:pt x="11604" y="15507"/>
                  </a:moveTo>
                  <a:lnTo>
                    <a:pt x="11604" y="16364"/>
                  </a:lnTo>
                  <a:lnTo>
                    <a:pt x="11593" y="16407"/>
                  </a:lnTo>
                  <a:lnTo>
                    <a:pt x="11571" y="16450"/>
                  </a:lnTo>
                  <a:lnTo>
                    <a:pt x="11548" y="16485"/>
                  </a:lnTo>
                  <a:lnTo>
                    <a:pt x="11504" y="16521"/>
                  </a:lnTo>
                  <a:lnTo>
                    <a:pt x="11459" y="16543"/>
                  </a:lnTo>
                  <a:lnTo>
                    <a:pt x="11392" y="16564"/>
                  </a:lnTo>
                  <a:lnTo>
                    <a:pt x="11336" y="16578"/>
                  </a:lnTo>
                  <a:lnTo>
                    <a:pt x="1333" y="16578"/>
                  </a:lnTo>
                  <a:lnTo>
                    <a:pt x="1266" y="16564"/>
                  </a:lnTo>
                  <a:lnTo>
                    <a:pt x="1210" y="16543"/>
                  </a:lnTo>
                  <a:lnTo>
                    <a:pt x="1165" y="16514"/>
                  </a:lnTo>
                  <a:lnTo>
                    <a:pt x="1120" y="16485"/>
                  </a:lnTo>
                  <a:lnTo>
                    <a:pt x="1087" y="16450"/>
                  </a:lnTo>
                  <a:lnTo>
                    <a:pt x="1064" y="16407"/>
                  </a:lnTo>
                  <a:lnTo>
                    <a:pt x="1064" y="16364"/>
                  </a:lnTo>
                  <a:lnTo>
                    <a:pt x="1064" y="15507"/>
                  </a:lnTo>
                  <a:close/>
                  <a:moveTo>
                    <a:pt x="3058" y="1"/>
                  </a:moveTo>
                  <a:lnTo>
                    <a:pt x="2834" y="8"/>
                  </a:lnTo>
                  <a:lnTo>
                    <a:pt x="2599" y="15"/>
                  </a:lnTo>
                  <a:lnTo>
                    <a:pt x="2375" y="37"/>
                  </a:lnTo>
                  <a:lnTo>
                    <a:pt x="2140" y="58"/>
                  </a:lnTo>
                  <a:lnTo>
                    <a:pt x="1904" y="94"/>
                  </a:lnTo>
                  <a:lnTo>
                    <a:pt x="1669" y="136"/>
                  </a:lnTo>
                  <a:lnTo>
                    <a:pt x="1434" y="186"/>
                  </a:lnTo>
                  <a:lnTo>
                    <a:pt x="1355" y="208"/>
                  </a:lnTo>
                  <a:lnTo>
                    <a:pt x="1277" y="244"/>
                  </a:lnTo>
                  <a:lnTo>
                    <a:pt x="1210" y="286"/>
                  </a:lnTo>
                  <a:lnTo>
                    <a:pt x="1154" y="329"/>
                  </a:lnTo>
                  <a:lnTo>
                    <a:pt x="1120" y="386"/>
                  </a:lnTo>
                  <a:lnTo>
                    <a:pt x="1098" y="443"/>
                  </a:lnTo>
                  <a:lnTo>
                    <a:pt x="1087" y="501"/>
                  </a:lnTo>
                  <a:lnTo>
                    <a:pt x="1098" y="565"/>
                  </a:lnTo>
                  <a:lnTo>
                    <a:pt x="1143" y="715"/>
                  </a:lnTo>
                  <a:lnTo>
                    <a:pt x="1210" y="865"/>
                  </a:lnTo>
                  <a:lnTo>
                    <a:pt x="1277" y="1015"/>
                  </a:lnTo>
                  <a:lnTo>
                    <a:pt x="1355" y="1150"/>
                  </a:lnTo>
                  <a:lnTo>
                    <a:pt x="1445" y="1286"/>
                  </a:lnTo>
                  <a:lnTo>
                    <a:pt x="1546" y="1422"/>
                  </a:lnTo>
                  <a:lnTo>
                    <a:pt x="1658" y="1543"/>
                  </a:lnTo>
                  <a:lnTo>
                    <a:pt x="1770" y="1664"/>
                  </a:lnTo>
                  <a:lnTo>
                    <a:pt x="1904" y="1779"/>
                  </a:lnTo>
                  <a:lnTo>
                    <a:pt x="2039" y="1893"/>
                  </a:lnTo>
                  <a:lnTo>
                    <a:pt x="2184" y="1993"/>
                  </a:lnTo>
                  <a:lnTo>
                    <a:pt x="2330" y="2093"/>
                  </a:lnTo>
                  <a:lnTo>
                    <a:pt x="2498" y="2185"/>
                  </a:lnTo>
                  <a:lnTo>
                    <a:pt x="2666" y="2271"/>
                  </a:lnTo>
                  <a:lnTo>
                    <a:pt x="2834" y="2350"/>
                  </a:lnTo>
                  <a:lnTo>
                    <a:pt x="3024" y="2421"/>
                  </a:lnTo>
                  <a:lnTo>
                    <a:pt x="3237" y="2492"/>
                  </a:lnTo>
                  <a:lnTo>
                    <a:pt x="3461" y="2557"/>
                  </a:lnTo>
                  <a:lnTo>
                    <a:pt x="3696" y="2614"/>
                  </a:lnTo>
                  <a:lnTo>
                    <a:pt x="3932" y="2657"/>
                  </a:lnTo>
                  <a:lnTo>
                    <a:pt x="4167" y="2692"/>
                  </a:lnTo>
                  <a:lnTo>
                    <a:pt x="4413" y="2714"/>
                  </a:lnTo>
                  <a:lnTo>
                    <a:pt x="4660" y="2728"/>
                  </a:lnTo>
                  <a:lnTo>
                    <a:pt x="4917" y="2735"/>
                  </a:lnTo>
                  <a:lnTo>
                    <a:pt x="5141" y="2735"/>
                  </a:lnTo>
                  <a:lnTo>
                    <a:pt x="5354" y="2721"/>
                  </a:lnTo>
                  <a:lnTo>
                    <a:pt x="5578" y="2699"/>
                  </a:lnTo>
                  <a:lnTo>
                    <a:pt x="5802" y="2678"/>
                  </a:lnTo>
                  <a:lnTo>
                    <a:pt x="5802" y="3785"/>
                  </a:lnTo>
                  <a:lnTo>
                    <a:pt x="3920" y="3785"/>
                  </a:lnTo>
                  <a:lnTo>
                    <a:pt x="3752" y="3792"/>
                  </a:lnTo>
                  <a:lnTo>
                    <a:pt x="3596" y="3806"/>
                  </a:lnTo>
                  <a:lnTo>
                    <a:pt x="3439" y="3835"/>
                  </a:lnTo>
                  <a:lnTo>
                    <a:pt x="3293" y="3863"/>
                  </a:lnTo>
                  <a:lnTo>
                    <a:pt x="3148" y="3913"/>
                  </a:lnTo>
                  <a:lnTo>
                    <a:pt x="3013" y="3963"/>
                  </a:lnTo>
                  <a:lnTo>
                    <a:pt x="2890" y="4020"/>
                  </a:lnTo>
                  <a:lnTo>
                    <a:pt x="2778" y="4084"/>
                  </a:lnTo>
                  <a:lnTo>
                    <a:pt x="2677" y="4163"/>
                  </a:lnTo>
                  <a:lnTo>
                    <a:pt x="2576" y="4242"/>
                  </a:lnTo>
                  <a:lnTo>
                    <a:pt x="2498" y="4327"/>
                  </a:lnTo>
                  <a:lnTo>
                    <a:pt x="2431" y="4413"/>
                  </a:lnTo>
                  <a:lnTo>
                    <a:pt x="2375" y="4513"/>
                  </a:lnTo>
                  <a:lnTo>
                    <a:pt x="2341" y="4606"/>
                  </a:lnTo>
                  <a:lnTo>
                    <a:pt x="2308" y="4713"/>
                  </a:lnTo>
                  <a:lnTo>
                    <a:pt x="2308" y="4820"/>
                  </a:lnTo>
                  <a:lnTo>
                    <a:pt x="2308" y="5177"/>
                  </a:lnTo>
                  <a:lnTo>
                    <a:pt x="1255" y="5177"/>
                  </a:lnTo>
                  <a:lnTo>
                    <a:pt x="1120" y="5191"/>
                  </a:lnTo>
                  <a:lnTo>
                    <a:pt x="986" y="5213"/>
                  </a:lnTo>
                  <a:lnTo>
                    <a:pt x="851" y="5248"/>
                  </a:lnTo>
                  <a:lnTo>
                    <a:pt x="739" y="5284"/>
                  </a:lnTo>
                  <a:lnTo>
                    <a:pt x="616" y="5327"/>
                  </a:lnTo>
                  <a:lnTo>
                    <a:pt x="515" y="5377"/>
                  </a:lnTo>
                  <a:lnTo>
                    <a:pt x="415" y="5434"/>
                  </a:lnTo>
                  <a:lnTo>
                    <a:pt x="325" y="5498"/>
                  </a:lnTo>
                  <a:lnTo>
                    <a:pt x="247" y="5569"/>
                  </a:lnTo>
                  <a:lnTo>
                    <a:pt x="168" y="5641"/>
                  </a:lnTo>
                  <a:lnTo>
                    <a:pt x="112" y="5719"/>
                  </a:lnTo>
                  <a:lnTo>
                    <a:pt x="67" y="5798"/>
                  </a:lnTo>
                  <a:lnTo>
                    <a:pt x="34" y="5884"/>
                  </a:lnTo>
                  <a:lnTo>
                    <a:pt x="11" y="5969"/>
                  </a:lnTo>
                  <a:lnTo>
                    <a:pt x="0" y="6062"/>
                  </a:lnTo>
                  <a:lnTo>
                    <a:pt x="0" y="16364"/>
                  </a:lnTo>
                  <a:lnTo>
                    <a:pt x="11" y="16457"/>
                  </a:lnTo>
                  <a:lnTo>
                    <a:pt x="34" y="16543"/>
                  </a:lnTo>
                  <a:lnTo>
                    <a:pt x="67" y="16628"/>
                  </a:lnTo>
                  <a:lnTo>
                    <a:pt x="112" y="16714"/>
                  </a:lnTo>
                  <a:lnTo>
                    <a:pt x="168" y="16792"/>
                  </a:lnTo>
                  <a:lnTo>
                    <a:pt x="247" y="16864"/>
                  </a:lnTo>
                  <a:lnTo>
                    <a:pt x="325" y="16928"/>
                  </a:lnTo>
                  <a:lnTo>
                    <a:pt x="415" y="16992"/>
                  </a:lnTo>
                  <a:lnTo>
                    <a:pt x="515" y="17049"/>
                  </a:lnTo>
                  <a:lnTo>
                    <a:pt x="616" y="17099"/>
                  </a:lnTo>
                  <a:lnTo>
                    <a:pt x="739" y="17149"/>
                  </a:lnTo>
                  <a:lnTo>
                    <a:pt x="851" y="17185"/>
                  </a:lnTo>
                  <a:lnTo>
                    <a:pt x="986" y="17214"/>
                  </a:lnTo>
                  <a:lnTo>
                    <a:pt x="1120" y="17235"/>
                  </a:lnTo>
                  <a:lnTo>
                    <a:pt x="1255" y="17249"/>
                  </a:lnTo>
                  <a:lnTo>
                    <a:pt x="1400" y="17256"/>
                  </a:lnTo>
                  <a:lnTo>
                    <a:pt x="11268" y="17256"/>
                  </a:lnTo>
                  <a:lnTo>
                    <a:pt x="11403" y="17249"/>
                  </a:lnTo>
                  <a:lnTo>
                    <a:pt x="11548" y="17235"/>
                  </a:lnTo>
                  <a:lnTo>
                    <a:pt x="11683" y="17214"/>
                  </a:lnTo>
                  <a:lnTo>
                    <a:pt x="11806" y="17185"/>
                  </a:lnTo>
                  <a:lnTo>
                    <a:pt x="11929" y="17149"/>
                  </a:lnTo>
                  <a:lnTo>
                    <a:pt x="12041" y="17099"/>
                  </a:lnTo>
                  <a:lnTo>
                    <a:pt x="12153" y="17049"/>
                  </a:lnTo>
                  <a:lnTo>
                    <a:pt x="12254" y="16992"/>
                  </a:lnTo>
                  <a:lnTo>
                    <a:pt x="12344" y="16928"/>
                  </a:lnTo>
                  <a:lnTo>
                    <a:pt x="12422" y="16864"/>
                  </a:lnTo>
                  <a:lnTo>
                    <a:pt x="12489" y="16792"/>
                  </a:lnTo>
                  <a:lnTo>
                    <a:pt x="12545" y="16714"/>
                  </a:lnTo>
                  <a:lnTo>
                    <a:pt x="12601" y="16628"/>
                  </a:lnTo>
                  <a:lnTo>
                    <a:pt x="12635" y="16543"/>
                  </a:lnTo>
                  <a:lnTo>
                    <a:pt x="12657" y="16457"/>
                  </a:lnTo>
                  <a:lnTo>
                    <a:pt x="12657" y="16364"/>
                  </a:lnTo>
                  <a:lnTo>
                    <a:pt x="12657" y="6062"/>
                  </a:lnTo>
                  <a:lnTo>
                    <a:pt x="12657" y="5969"/>
                  </a:lnTo>
                  <a:lnTo>
                    <a:pt x="12635" y="5884"/>
                  </a:lnTo>
                  <a:lnTo>
                    <a:pt x="12601" y="5798"/>
                  </a:lnTo>
                  <a:lnTo>
                    <a:pt x="12545" y="5719"/>
                  </a:lnTo>
                  <a:lnTo>
                    <a:pt x="12489" y="5641"/>
                  </a:lnTo>
                  <a:lnTo>
                    <a:pt x="12422" y="5569"/>
                  </a:lnTo>
                  <a:lnTo>
                    <a:pt x="12344" y="5498"/>
                  </a:lnTo>
                  <a:lnTo>
                    <a:pt x="12254" y="5434"/>
                  </a:lnTo>
                  <a:lnTo>
                    <a:pt x="12153" y="5377"/>
                  </a:lnTo>
                  <a:lnTo>
                    <a:pt x="12041" y="5327"/>
                  </a:lnTo>
                  <a:lnTo>
                    <a:pt x="11929" y="5284"/>
                  </a:lnTo>
                  <a:lnTo>
                    <a:pt x="11806" y="5248"/>
                  </a:lnTo>
                  <a:lnTo>
                    <a:pt x="11683" y="5213"/>
                  </a:lnTo>
                  <a:lnTo>
                    <a:pt x="11548" y="5191"/>
                  </a:lnTo>
                  <a:lnTo>
                    <a:pt x="11403" y="5177"/>
                  </a:lnTo>
                  <a:lnTo>
                    <a:pt x="10361" y="5177"/>
                  </a:lnTo>
                  <a:lnTo>
                    <a:pt x="10361" y="4820"/>
                  </a:lnTo>
                  <a:lnTo>
                    <a:pt x="10350" y="4713"/>
                  </a:lnTo>
                  <a:lnTo>
                    <a:pt x="10327" y="4606"/>
                  </a:lnTo>
                  <a:lnTo>
                    <a:pt x="10283" y="4513"/>
                  </a:lnTo>
                  <a:lnTo>
                    <a:pt x="10238" y="4413"/>
                  </a:lnTo>
                  <a:lnTo>
                    <a:pt x="10159" y="4327"/>
                  </a:lnTo>
                  <a:lnTo>
                    <a:pt x="10081" y="4242"/>
                  </a:lnTo>
                  <a:lnTo>
                    <a:pt x="9991" y="4163"/>
                  </a:lnTo>
                  <a:lnTo>
                    <a:pt x="9891" y="4084"/>
                  </a:lnTo>
                  <a:lnTo>
                    <a:pt x="9767" y="4020"/>
                  </a:lnTo>
                  <a:lnTo>
                    <a:pt x="9644" y="3963"/>
                  </a:lnTo>
                  <a:lnTo>
                    <a:pt x="9510" y="3913"/>
                  </a:lnTo>
                  <a:lnTo>
                    <a:pt x="9375" y="3863"/>
                  </a:lnTo>
                  <a:lnTo>
                    <a:pt x="9219" y="3835"/>
                  </a:lnTo>
                  <a:lnTo>
                    <a:pt x="9073" y="3806"/>
                  </a:lnTo>
                  <a:lnTo>
                    <a:pt x="8905" y="3792"/>
                  </a:lnTo>
                  <a:lnTo>
                    <a:pt x="8737" y="3785"/>
                  </a:lnTo>
                  <a:lnTo>
                    <a:pt x="6866" y="3785"/>
                  </a:lnTo>
                  <a:lnTo>
                    <a:pt x="6866" y="2678"/>
                  </a:lnTo>
                  <a:lnTo>
                    <a:pt x="7090" y="2699"/>
                  </a:lnTo>
                  <a:lnTo>
                    <a:pt x="7303" y="2721"/>
                  </a:lnTo>
                  <a:lnTo>
                    <a:pt x="7527" y="2735"/>
                  </a:lnTo>
                  <a:lnTo>
                    <a:pt x="7740" y="2735"/>
                  </a:lnTo>
                  <a:lnTo>
                    <a:pt x="7998" y="2728"/>
                  </a:lnTo>
                  <a:lnTo>
                    <a:pt x="8255" y="2714"/>
                  </a:lnTo>
                  <a:lnTo>
                    <a:pt x="8491" y="2692"/>
                  </a:lnTo>
                  <a:lnTo>
                    <a:pt x="8737" y="2657"/>
                  </a:lnTo>
                  <a:lnTo>
                    <a:pt x="8972" y="2614"/>
                  </a:lnTo>
                  <a:lnTo>
                    <a:pt x="9207" y="2557"/>
                  </a:lnTo>
                  <a:lnTo>
                    <a:pt x="9431" y="2492"/>
                  </a:lnTo>
                  <a:lnTo>
                    <a:pt x="9644" y="2421"/>
                  </a:lnTo>
                  <a:lnTo>
                    <a:pt x="9823" y="2350"/>
                  </a:lnTo>
                  <a:lnTo>
                    <a:pt x="10003" y="2271"/>
                  </a:lnTo>
                  <a:lnTo>
                    <a:pt x="10171" y="2185"/>
                  </a:lnTo>
                  <a:lnTo>
                    <a:pt x="10327" y="2093"/>
                  </a:lnTo>
                  <a:lnTo>
                    <a:pt x="10484" y="1993"/>
                  </a:lnTo>
                  <a:lnTo>
                    <a:pt x="10630" y="1893"/>
                  </a:lnTo>
                  <a:lnTo>
                    <a:pt x="10764" y="1779"/>
                  </a:lnTo>
                  <a:lnTo>
                    <a:pt x="10888" y="1664"/>
                  </a:lnTo>
                  <a:lnTo>
                    <a:pt x="11011" y="1543"/>
                  </a:lnTo>
                  <a:lnTo>
                    <a:pt x="11112" y="1422"/>
                  </a:lnTo>
                  <a:lnTo>
                    <a:pt x="11212" y="1286"/>
                  </a:lnTo>
                  <a:lnTo>
                    <a:pt x="11302" y="1150"/>
                  </a:lnTo>
                  <a:lnTo>
                    <a:pt x="11380" y="1015"/>
                  </a:lnTo>
                  <a:lnTo>
                    <a:pt x="11459" y="865"/>
                  </a:lnTo>
                  <a:lnTo>
                    <a:pt x="11515" y="715"/>
                  </a:lnTo>
                  <a:lnTo>
                    <a:pt x="11571" y="565"/>
                  </a:lnTo>
                  <a:lnTo>
                    <a:pt x="11582" y="501"/>
                  </a:lnTo>
                  <a:lnTo>
                    <a:pt x="11571" y="443"/>
                  </a:lnTo>
                  <a:lnTo>
                    <a:pt x="11548" y="386"/>
                  </a:lnTo>
                  <a:lnTo>
                    <a:pt x="11504" y="329"/>
                  </a:lnTo>
                  <a:lnTo>
                    <a:pt x="11459" y="286"/>
                  </a:lnTo>
                  <a:lnTo>
                    <a:pt x="11392" y="244"/>
                  </a:lnTo>
                  <a:lnTo>
                    <a:pt x="11313" y="208"/>
                  </a:lnTo>
                  <a:lnTo>
                    <a:pt x="11224" y="186"/>
                  </a:lnTo>
                  <a:lnTo>
                    <a:pt x="10988" y="136"/>
                  </a:lnTo>
                  <a:lnTo>
                    <a:pt x="10753" y="94"/>
                  </a:lnTo>
                  <a:lnTo>
                    <a:pt x="10529" y="58"/>
                  </a:lnTo>
                  <a:lnTo>
                    <a:pt x="10294" y="37"/>
                  </a:lnTo>
                  <a:lnTo>
                    <a:pt x="10059" y="15"/>
                  </a:lnTo>
                  <a:lnTo>
                    <a:pt x="9835" y="8"/>
                  </a:lnTo>
                  <a:lnTo>
                    <a:pt x="9611" y="1"/>
                  </a:lnTo>
                  <a:lnTo>
                    <a:pt x="9387" y="8"/>
                  </a:lnTo>
                  <a:lnTo>
                    <a:pt x="9163" y="22"/>
                  </a:lnTo>
                  <a:lnTo>
                    <a:pt x="8950" y="37"/>
                  </a:lnTo>
                  <a:lnTo>
                    <a:pt x="8737" y="65"/>
                  </a:lnTo>
                  <a:lnTo>
                    <a:pt x="8524" y="101"/>
                  </a:lnTo>
                  <a:lnTo>
                    <a:pt x="8323" y="144"/>
                  </a:lnTo>
                  <a:lnTo>
                    <a:pt x="8121" y="194"/>
                  </a:lnTo>
                  <a:lnTo>
                    <a:pt x="7930" y="251"/>
                  </a:lnTo>
                  <a:lnTo>
                    <a:pt x="7740" y="315"/>
                  </a:lnTo>
                  <a:lnTo>
                    <a:pt x="7527" y="401"/>
                  </a:lnTo>
                  <a:lnTo>
                    <a:pt x="7326" y="493"/>
                  </a:lnTo>
                  <a:lnTo>
                    <a:pt x="7124" y="601"/>
                  </a:lnTo>
                  <a:lnTo>
                    <a:pt x="6945" y="715"/>
                  </a:lnTo>
                  <a:lnTo>
                    <a:pt x="6777" y="836"/>
                  </a:lnTo>
                  <a:lnTo>
                    <a:pt x="6620" y="965"/>
                  </a:lnTo>
                  <a:lnTo>
                    <a:pt x="6463" y="1100"/>
                  </a:lnTo>
                  <a:lnTo>
                    <a:pt x="6329" y="1243"/>
                  </a:lnTo>
                  <a:lnTo>
                    <a:pt x="6194" y="1100"/>
                  </a:lnTo>
                  <a:lnTo>
                    <a:pt x="6049" y="965"/>
                  </a:lnTo>
                  <a:lnTo>
                    <a:pt x="5892" y="836"/>
                  </a:lnTo>
                  <a:lnTo>
                    <a:pt x="5724" y="715"/>
                  </a:lnTo>
                  <a:lnTo>
                    <a:pt x="5533" y="601"/>
                  </a:lnTo>
                  <a:lnTo>
                    <a:pt x="5343" y="493"/>
                  </a:lnTo>
                  <a:lnTo>
                    <a:pt x="5141" y="401"/>
                  </a:lnTo>
                  <a:lnTo>
                    <a:pt x="4929" y="315"/>
                  </a:lnTo>
                  <a:lnTo>
                    <a:pt x="4738" y="251"/>
                  </a:lnTo>
                  <a:lnTo>
                    <a:pt x="4537" y="194"/>
                  </a:lnTo>
                  <a:lnTo>
                    <a:pt x="4346" y="144"/>
                  </a:lnTo>
                  <a:lnTo>
                    <a:pt x="4133" y="101"/>
                  </a:lnTo>
                  <a:lnTo>
                    <a:pt x="3932" y="65"/>
                  </a:lnTo>
                  <a:lnTo>
                    <a:pt x="3719" y="37"/>
                  </a:lnTo>
                  <a:lnTo>
                    <a:pt x="3495" y="22"/>
                  </a:lnTo>
                  <a:lnTo>
                    <a:pt x="3282" y="8"/>
                  </a:lnTo>
                  <a:lnTo>
                    <a:pt x="3058" y="1"/>
                  </a:lnTo>
                  <a:close/>
                </a:path>
              </a:pathLst>
            </a:cu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6"/>
            <p:cNvSpPr/>
            <p:nvPr/>
          </p:nvSpPr>
          <p:spPr>
            <a:xfrm flipH="1">
              <a:off x="4090941" y="2359325"/>
              <a:ext cx="17293" cy="17000"/>
            </a:xfrm>
            <a:custGeom>
              <a:avLst/>
              <a:gdLst/>
              <a:ahLst/>
              <a:cxnLst/>
              <a:rect l="l" t="t" r="r" b="b"/>
              <a:pathLst>
                <a:path w="1065" h="680" extrusionOk="0">
                  <a:moveTo>
                    <a:pt x="527" y="1"/>
                  </a:moveTo>
                  <a:lnTo>
                    <a:pt x="426" y="8"/>
                  </a:lnTo>
                  <a:lnTo>
                    <a:pt x="325" y="29"/>
                  </a:lnTo>
                  <a:lnTo>
                    <a:pt x="235" y="65"/>
                  </a:lnTo>
                  <a:lnTo>
                    <a:pt x="157" y="101"/>
                  </a:lnTo>
                  <a:lnTo>
                    <a:pt x="90" y="151"/>
                  </a:lnTo>
                  <a:lnTo>
                    <a:pt x="45" y="208"/>
                  </a:lnTo>
                  <a:lnTo>
                    <a:pt x="11" y="272"/>
                  </a:lnTo>
                  <a:lnTo>
                    <a:pt x="0" y="343"/>
                  </a:lnTo>
                  <a:lnTo>
                    <a:pt x="11" y="408"/>
                  </a:lnTo>
                  <a:lnTo>
                    <a:pt x="45" y="472"/>
                  </a:lnTo>
                  <a:lnTo>
                    <a:pt x="90" y="529"/>
                  </a:lnTo>
                  <a:lnTo>
                    <a:pt x="157" y="579"/>
                  </a:lnTo>
                  <a:lnTo>
                    <a:pt x="235" y="622"/>
                  </a:lnTo>
                  <a:lnTo>
                    <a:pt x="325" y="650"/>
                  </a:lnTo>
                  <a:lnTo>
                    <a:pt x="426" y="672"/>
                  </a:lnTo>
                  <a:lnTo>
                    <a:pt x="527" y="679"/>
                  </a:lnTo>
                  <a:lnTo>
                    <a:pt x="639" y="672"/>
                  </a:lnTo>
                  <a:lnTo>
                    <a:pt x="740" y="650"/>
                  </a:lnTo>
                  <a:lnTo>
                    <a:pt x="829" y="622"/>
                  </a:lnTo>
                  <a:lnTo>
                    <a:pt x="908" y="579"/>
                  </a:lnTo>
                  <a:lnTo>
                    <a:pt x="975" y="529"/>
                  </a:lnTo>
                  <a:lnTo>
                    <a:pt x="1020" y="472"/>
                  </a:lnTo>
                  <a:lnTo>
                    <a:pt x="1053" y="408"/>
                  </a:lnTo>
                  <a:lnTo>
                    <a:pt x="1064" y="343"/>
                  </a:lnTo>
                  <a:lnTo>
                    <a:pt x="1053" y="272"/>
                  </a:lnTo>
                  <a:lnTo>
                    <a:pt x="1020" y="208"/>
                  </a:lnTo>
                  <a:lnTo>
                    <a:pt x="975" y="151"/>
                  </a:lnTo>
                  <a:lnTo>
                    <a:pt x="908" y="101"/>
                  </a:lnTo>
                  <a:lnTo>
                    <a:pt x="829" y="65"/>
                  </a:lnTo>
                  <a:lnTo>
                    <a:pt x="740" y="29"/>
                  </a:lnTo>
                  <a:lnTo>
                    <a:pt x="639" y="8"/>
                  </a:lnTo>
                  <a:lnTo>
                    <a:pt x="527" y="1"/>
                  </a:lnTo>
                  <a:close/>
                </a:path>
              </a:pathLst>
            </a:custGeom>
            <a:solidFill>
              <a:srgbClr val="7FCB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5" name="Google Shape;185;p16"/>
          <p:cNvPicPr preferRelativeResize="0"/>
          <p:nvPr/>
        </p:nvPicPr>
        <p:blipFill rotWithShape="1">
          <a:blip r:embed="rId3">
            <a:alphaModFix/>
          </a:blip>
          <a:srcRect t="18897"/>
          <a:stretch/>
        </p:blipFill>
        <p:spPr>
          <a:xfrm>
            <a:off x="477800" y="604821"/>
            <a:ext cx="1389524" cy="1126956"/>
          </a:xfrm>
          <a:prstGeom prst="rect">
            <a:avLst/>
          </a:prstGeom>
          <a:noFill/>
          <a:ln>
            <a:noFill/>
          </a:ln>
        </p:spPr>
      </p:pic>
      <p:sp>
        <p:nvSpPr>
          <p:cNvPr id="186" name="Google Shape;186;p16"/>
          <p:cNvSpPr txBox="1"/>
          <p:nvPr/>
        </p:nvSpPr>
        <p:spPr>
          <a:xfrm>
            <a:off x="1760592" y="1041179"/>
            <a:ext cx="1059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dirty="0">
                <a:solidFill>
                  <a:srgbClr val="000000"/>
                </a:solidFill>
                <a:latin typeface="Encode Sans"/>
                <a:ea typeface="Encode Sans"/>
                <a:cs typeface="Encode Sans"/>
                <a:sym typeface="Encode Sans"/>
              </a:rPr>
              <a:t>Electronics</a:t>
            </a:r>
            <a:endParaRPr sz="1400" b="0" i="0" u="none" strike="noStrike" cap="none" dirty="0">
              <a:solidFill>
                <a:srgbClr val="000000"/>
              </a:solidFill>
              <a:latin typeface="Arial"/>
              <a:ea typeface="Arial"/>
              <a:cs typeface="Arial"/>
              <a:sym typeface="Arial"/>
            </a:endParaRPr>
          </a:p>
        </p:txBody>
      </p:sp>
      <p:sp>
        <p:nvSpPr>
          <p:cNvPr id="187" name="Google Shape;187;p16"/>
          <p:cNvSpPr txBox="1"/>
          <p:nvPr/>
        </p:nvSpPr>
        <p:spPr>
          <a:xfrm>
            <a:off x="1760592" y="700485"/>
            <a:ext cx="1059900" cy="3078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a:latin typeface="Encode Sans"/>
                <a:ea typeface="Encode Sans"/>
                <a:cs typeface="Encode Sans"/>
              </a:defRPr>
            </a:lvl1pPr>
          </a:lstStyle>
          <a:p>
            <a:r>
              <a:rPr lang="en-GB" dirty="0"/>
              <a:t>Software</a:t>
            </a:r>
            <a:endParaRPr dirty="0"/>
          </a:p>
        </p:txBody>
      </p:sp>
      <p:sp>
        <p:nvSpPr>
          <p:cNvPr id="188" name="Google Shape;188;p16"/>
          <p:cNvSpPr txBox="1"/>
          <p:nvPr/>
        </p:nvSpPr>
        <p:spPr>
          <a:xfrm>
            <a:off x="873912" y="2870806"/>
            <a:ext cx="13125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dirty="0" smtClean="0">
                <a:latin typeface="Encode Sans"/>
                <a:ea typeface="Encode Sans"/>
                <a:cs typeface="Encode Sans"/>
                <a:sym typeface="Encode Sans"/>
              </a:rPr>
              <a:t>Design and analysis</a:t>
            </a:r>
            <a:endParaRPr sz="1400" b="0" i="0" u="none" strike="noStrike" cap="none" dirty="0">
              <a:solidFill>
                <a:srgbClr val="000000"/>
              </a:solidFill>
              <a:latin typeface="Encode Sans"/>
              <a:ea typeface="Encode Sans"/>
              <a:cs typeface="Encode Sans"/>
              <a:sym typeface="Encode Sans"/>
            </a:endParaRPr>
          </a:p>
        </p:txBody>
      </p:sp>
      <p:pic>
        <p:nvPicPr>
          <p:cNvPr id="189" name="Google Shape;189;p16" descr="La importancia del informe en una investigación"/>
          <p:cNvPicPr preferRelativeResize="0"/>
          <p:nvPr/>
        </p:nvPicPr>
        <p:blipFill rotWithShape="1">
          <a:blip r:embed="rId4">
            <a:alphaModFix/>
          </a:blip>
          <a:srcRect/>
          <a:stretch/>
        </p:blipFill>
        <p:spPr>
          <a:xfrm>
            <a:off x="7003487" y="616623"/>
            <a:ext cx="1077945" cy="1048205"/>
          </a:xfrm>
          <a:prstGeom prst="rect">
            <a:avLst/>
          </a:prstGeom>
          <a:noFill/>
          <a:ln>
            <a:noFill/>
          </a:ln>
        </p:spPr>
      </p:pic>
      <p:grpSp>
        <p:nvGrpSpPr>
          <p:cNvPr id="190" name="Google Shape;190;p16"/>
          <p:cNvGrpSpPr/>
          <p:nvPr/>
        </p:nvGrpSpPr>
        <p:grpSpPr>
          <a:xfrm>
            <a:off x="3298401" y="1095991"/>
            <a:ext cx="474907" cy="484395"/>
            <a:chOff x="2326006" y="3079150"/>
            <a:chExt cx="421428" cy="431225"/>
          </a:xfrm>
        </p:grpSpPr>
        <p:sp>
          <p:nvSpPr>
            <p:cNvPr id="191" name="Google Shape;191;p16"/>
            <p:cNvSpPr/>
            <p:nvPr/>
          </p:nvSpPr>
          <p:spPr>
            <a:xfrm flipH="1">
              <a:off x="2326006" y="3079150"/>
              <a:ext cx="421428" cy="431225"/>
            </a:xfrm>
            <a:custGeom>
              <a:avLst/>
              <a:gdLst/>
              <a:ahLst/>
              <a:cxnLst/>
              <a:rect l="l" t="t" r="r" b="b"/>
              <a:pathLst>
                <a:path w="25954" h="17249" extrusionOk="0">
                  <a:moveTo>
                    <a:pt x="21809" y="672"/>
                  </a:moveTo>
                  <a:lnTo>
                    <a:pt x="21943" y="679"/>
                  </a:lnTo>
                  <a:lnTo>
                    <a:pt x="22055" y="707"/>
                  </a:lnTo>
                  <a:lnTo>
                    <a:pt x="22167" y="743"/>
                  </a:lnTo>
                  <a:lnTo>
                    <a:pt x="22268" y="793"/>
                  </a:lnTo>
                  <a:lnTo>
                    <a:pt x="22347" y="850"/>
                  </a:lnTo>
                  <a:lnTo>
                    <a:pt x="22403" y="921"/>
                  </a:lnTo>
                  <a:lnTo>
                    <a:pt x="22436" y="1000"/>
                  </a:lnTo>
                  <a:lnTo>
                    <a:pt x="22447" y="1086"/>
                  </a:lnTo>
                  <a:lnTo>
                    <a:pt x="22447" y="1493"/>
                  </a:lnTo>
                  <a:lnTo>
                    <a:pt x="16052" y="1493"/>
                  </a:lnTo>
                  <a:lnTo>
                    <a:pt x="16052" y="1086"/>
                  </a:lnTo>
                  <a:lnTo>
                    <a:pt x="16063" y="1000"/>
                  </a:lnTo>
                  <a:lnTo>
                    <a:pt x="16108" y="921"/>
                  </a:lnTo>
                  <a:lnTo>
                    <a:pt x="16164" y="850"/>
                  </a:lnTo>
                  <a:lnTo>
                    <a:pt x="16242" y="793"/>
                  </a:lnTo>
                  <a:lnTo>
                    <a:pt x="16343" y="743"/>
                  </a:lnTo>
                  <a:lnTo>
                    <a:pt x="16444" y="707"/>
                  </a:lnTo>
                  <a:lnTo>
                    <a:pt x="16567" y="679"/>
                  </a:lnTo>
                  <a:lnTo>
                    <a:pt x="16701" y="672"/>
                  </a:lnTo>
                  <a:close/>
                  <a:moveTo>
                    <a:pt x="7718" y="3163"/>
                  </a:moveTo>
                  <a:lnTo>
                    <a:pt x="7718" y="4234"/>
                  </a:lnTo>
                  <a:lnTo>
                    <a:pt x="1669" y="4234"/>
                  </a:lnTo>
                  <a:lnTo>
                    <a:pt x="1669" y="3163"/>
                  </a:lnTo>
                  <a:close/>
                  <a:moveTo>
                    <a:pt x="6856" y="4905"/>
                  </a:moveTo>
                  <a:lnTo>
                    <a:pt x="6856" y="5997"/>
                  </a:lnTo>
                  <a:lnTo>
                    <a:pt x="6844" y="6112"/>
                  </a:lnTo>
                  <a:lnTo>
                    <a:pt x="6822" y="6219"/>
                  </a:lnTo>
                  <a:lnTo>
                    <a:pt x="6777" y="6326"/>
                  </a:lnTo>
                  <a:lnTo>
                    <a:pt x="6721" y="6426"/>
                  </a:lnTo>
                  <a:lnTo>
                    <a:pt x="6643" y="6519"/>
                  </a:lnTo>
                  <a:lnTo>
                    <a:pt x="6564" y="6611"/>
                  </a:lnTo>
                  <a:lnTo>
                    <a:pt x="6464" y="6690"/>
                  </a:lnTo>
                  <a:lnTo>
                    <a:pt x="6352" y="6769"/>
                  </a:lnTo>
                  <a:lnTo>
                    <a:pt x="6228" y="6840"/>
                  </a:lnTo>
                  <a:lnTo>
                    <a:pt x="6094" y="6904"/>
                  </a:lnTo>
                  <a:lnTo>
                    <a:pt x="5959" y="6961"/>
                  </a:lnTo>
                  <a:lnTo>
                    <a:pt x="5814" y="7004"/>
                  </a:lnTo>
                  <a:lnTo>
                    <a:pt x="5657" y="7040"/>
                  </a:lnTo>
                  <a:lnTo>
                    <a:pt x="5489" y="7068"/>
                  </a:lnTo>
                  <a:lnTo>
                    <a:pt x="5321" y="7083"/>
                  </a:lnTo>
                  <a:lnTo>
                    <a:pt x="5142" y="7090"/>
                  </a:lnTo>
                  <a:lnTo>
                    <a:pt x="4235" y="7090"/>
                  </a:lnTo>
                  <a:lnTo>
                    <a:pt x="4067" y="7083"/>
                  </a:lnTo>
                  <a:lnTo>
                    <a:pt x="3898" y="7068"/>
                  </a:lnTo>
                  <a:lnTo>
                    <a:pt x="3730" y="7040"/>
                  </a:lnTo>
                  <a:lnTo>
                    <a:pt x="3574" y="7004"/>
                  </a:lnTo>
                  <a:lnTo>
                    <a:pt x="3428" y="6961"/>
                  </a:lnTo>
                  <a:lnTo>
                    <a:pt x="3282" y="6904"/>
                  </a:lnTo>
                  <a:lnTo>
                    <a:pt x="3148" y="6840"/>
                  </a:lnTo>
                  <a:lnTo>
                    <a:pt x="3025" y="6769"/>
                  </a:lnTo>
                  <a:lnTo>
                    <a:pt x="2924" y="6690"/>
                  </a:lnTo>
                  <a:lnTo>
                    <a:pt x="2823" y="6611"/>
                  </a:lnTo>
                  <a:lnTo>
                    <a:pt x="2734" y="6519"/>
                  </a:lnTo>
                  <a:lnTo>
                    <a:pt x="2666" y="6426"/>
                  </a:lnTo>
                  <a:lnTo>
                    <a:pt x="2610" y="6326"/>
                  </a:lnTo>
                  <a:lnTo>
                    <a:pt x="2566" y="6219"/>
                  </a:lnTo>
                  <a:lnTo>
                    <a:pt x="2532" y="6112"/>
                  </a:lnTo>
                  <a:lnTo>
                    <a:pt x="2532" y="5997"/>
                  </a:lnTo>
                  <a:lnTo>
                    <a:pt x="2532" y="4905"/>
                  </a:lnTo>
                  <a:close/>
                  <a:moveTo>
                    <a:pt x="4873" y="9724"/>
                  </a:moveTo>
                  <a:lnTo>
                    <a:pt x="5063" y="9731"/>
                  </a:lnTo>
                  <a:lnTo>
                    <a:pt x="5243" y="9746"/>
                  </a:lnTo>
                  <a:lnTo>
                    <a:pt x="5422" y="9767"/>
                  </a:lnTo>
                  <a:lnTo>
                    <a:pt x="5601" y="9796"/>
                  </a:lnTo>
                  <a:lnTo>
                    <a:pt x="5769" y="9824"/>
                  </a:lnTo>
                  <a:lnTo>
                    <a:pt x="5937" y="9860"/>
                  </a:lnTo>
                  <a:lnTo>
                    <a:pt x="6105" y="9903"/>
                  </a:lnTo>
                  <a:lnTo>
                    <a:pt x="6262" y="9953"/>
                  </a:lnTo>
                  <a:lnTo>
                    <a:pt x="6419" y="10003"/>
                  </a:lnTo>
                  <a:lnTo>
                    <a:pt x="6576" y="10060"/>
                  </a:lnTo>
                  <a:lnTo>
                    <a:pt x="6721" y="10117"/>
                  </a:lnTo>
                  <a:lnTo>
                    <a:pt x="6867" y="10181"/>
                  </a:lnTo>
                  <a:lnTo>
                    <a:pt x="7001" y="10252"/>
                  </a:lnTo>
                  <a:lnTo>
                    <a:pt x="7136" y="10324"/>
                  </a:lnTo>
                  <a:lnTo>
                    <a:pt x="7259" y="10402"/>
                  </a:lnTo>
                  <a:lnTo>
                    <a:pt x="7382" y="10481"/>
                  </a:lnTo>
                  <a:lnTo>
                    <a:pt x="7494" y="10567"/>
                  </a:lnTo>
                  <a:lnTo>
                    <a:pt x="7606" y="10652"/>
                  </a:lnTo>
                  <a:lnTo>
                    <a:pt x="7707" y="10745"/>
                  </a:lnTo>
                  <a:lnTo>
                    <a:pt x="7796" y="10838"/>
                  </a:lnTo>
                  <a:lnTo>
                    <a:pt x="7886" y="10938"/>
                  </a:lnTo>
                  <a:lnTo>
                    <a:pt x="7964" y="11038"/>
                  </a:lnTo>
                  <a:lnTo>
                    <a:pt x="8043" y="11138"/>
                  </a:lnTo>
                  <a:lnTo>
                    <a:pt x="8099" y="11245"/>
                  </a:lnTo>
                  <a:lnTo>
                    <a:pt x="8155" y="11352"/>
                  </a:lnTo>
                  <a:lnTo>
                    <a:pt x="8211" y="11459"/>
                  </a:lnTo>
                  <a:lnTo>
                    <a:pt x="8244" y="11573"/>
                  </a:lnTo>
                  <a:lnTo>
                    <a:pt x="8278" y="11687"/>
                  </a:lnTo>
                  <a:lnTo>
                    <a:pt x="8301" y="11802"/>
                  </a:lnTo>
                  <a:lnTo>
                    <a:pt x="8323" y="11923"/>
                  </a:lnTo>
                  <a:lnTo>
                    <a:pt x="8323" y="12037"/>
                  </a:lnTo>
                  <a:lnTo>
                    <a:pt x="8323" y="12159"/>
                  </a:lnTo>
                  <a:lnTo>
                    <a:pt x="8301" y="12273"/>
                  </a:lnTo>
                  <a:lnTo>
                    <a:pt x="8278" y="12394"/>
                  </a:lnTo>
                  <a:lnTo>
                    <a:pt x="8244" y="12508"/>
                  </a:lnTo>
                  <a:lnTo>
                    <a:pt x="8211" y="12616"/>
                  </a:lnTo>
                  <a:lnTo>
                    <a:pt x="8155" y="12730"/>
                  </a:lnTo>
                  <a:lnTo>
                    <a:pt x="8099" y="12837"/>
                  </a:lnTo>
                  <a:lnTo>
                    <a:pt x="8043" y="12944"/>
                  </a:lnTo>
                  <a:lnTo>
                    <a:pt x="7964" y="13044"/>
                  </a:lnTo>
                  <a:lnTo>
                    <a:pt x="7886" y="13144"/>
                  </a:lnTo>
                  <a:lnTo>
                    <a:pt x="7796" y="13244"/>
                  </a:lnTo>
                  <a:lnTo>
                    <a:pt x="7707" y="13337"/>
                  </a:lnTo>
                  <a:lnTo>
                    <a:pt x="7606" y="13429"/>
                  </a:lnTo>
                  <a:lnTo>
                    <a:pt x="7494" y="13515"/>
                  </a:lnTo>
                  <a:lnTo>
                    <a:pt x="7382" y="13601"/>
                  </a:lnTo>
                  <a:lnTo>
                    <a:pt x="7259" y="13679"/>
                  </a:lnTo>
                  <a:lnTo>
                    <a:pt x="7136" y="13758"/>
                  </a:lnTo>
                  <a:lnTo>
                    <a:pt x="7001" y="13829"/>
                  </a:lnTo>
                  <a:lnTo>
                    <a:pt x="6867" y="13901"/>
                  </a:lnTo>
                  <a:lnTo>
                    <a:pt x="6721" y="13965"/>
                  </a:lnTo>
                  <a:lnTo>
                    <a:pt x="6576" y="14022"/>
                  </a:lnTo>
                  <a:lnTo>
                    <a:pt x="6419" y="14079"/>
                  </a:lnTo>
                  <a:lnTo>
                    <a:pt x="6262" y="14129"/>
                  </a:lnTo>
                  <a:lnTo>
                    <a:pt x="6105" y="14179"/>
                  </a:lnTo>
                  <a:lnTo>
                    <a:pt x="5937" y="14215"/>
                  </a:lnTo>
                  <a:lnTo>
                    <a:pt x="5769" y="14258"/>
                  </a:lnTo>
                  <a:lnTo>
                    <a:pt x="5601" y="14286"/>
                  </a:lnTo>
                  <a:lnTo>
                    <a:pt x="5422" y="14315"/>
                  </a:lnTo>
                  <a:lnTo>
                    <a:pt x="5243" y="14329"/>
                  </a:lnTo>
                  <a:lnTo>
                    <a:pt x="5063" y="14350"/>
                  </a:lnTo>
                  <a:lnTo>
                    <a:pt x="4873" y="14358"/>
                  </a:lnTo>
                  <a:lnTo>
                    <a:pt x="4503" y="14358"/>
                  </a:lnTo>
                  <a:lnTo>
                    <a:pt x="4324" y="14350"/>
                  </a:lnTo>
                  <a:lnTo>
                    <a:pt x="4134" y="14329"/>
                  </a:lnTo>
                  <a:lnTo>
                    <a:pt x="3954" y="14315"/>
                  </a:lnTo>
                  <a:lnTo>
                    <a:pt x="3786" y="14286"/>
                  </a:lnTo>
                  <a:lnTo>
                    <a:pt x="3607" y="14258"/>
                  </a:lnTo>
                  <a:lnTo>
                    <a:pt x="3439" y="14215"/>
                  </a:lnTo>
                  <a:lnTo>
                    <a:pt x="3282" y="14179"/>
                  </a:lnTo>
                  <a:lnTo>
                    <a:pt x="3114" y="14129"/>
                  </a:lnTo>
                  <a:lnTo>
                    <a:pt x="2958" y="14079"/>
                  </a:lnTo>
                  <a:lnTo>
                    <a:pt x="2812" y="14022"/>
                  </a:lnTo>
                  <a:lnTo>
                    <a:pt x="2655" y="13965"/>
                  </a:lnTo>
                  <a:lnTo>
                    <a:pt x="2521" y="13901"/>
                  </a:lnTo>
                  <a:lnTo>
                    <a:pt x="2375" y="13829"/>
                  </a:lnTo>
                  <a:lnTo>
                    <a:pt x="2252" y="13758"/>
                  </a:lnTo>
                  <a:lnTo>
                    <a:pt x="2118" y="13679"/>
                  </a:lnTo>
                  <a:lnTo>
                    <a:pt x="2006" y="13601"/>
                  </a:lnTo>
                  <a:lnTo>
                    <a:pt x="1882" y="13515"/>
                  </a:lnTo>
                  <a:lnTo>
                    <a:pt x="1781" y="13429"/>
                  </a:lnTo>
                  <a:lnTo>
                    <a:pt x="1681" y="13337"/>
                  </a:lnTo>
                  <a:lnTo>
                    <a:pt x="1580" y="13244"/>
                  </a:lnTo>
                  <a:lnTo>
                    <a:pt x="1490" y="13144"/>
                  </a:lnTo>
                  <a:lnTo>
                    <a:pt x="1412" y="13044"/>
                  </a:lnTo>
                  <a:lnTo>
                    <a:pt x="1345" y="12944"/>
                  </a:lnTo>
                  <a:lnTo>
                    <a:pt x="1277" y="12837"/>
                  </a:lnTo>
                  <a:lnTo>
                    <a:pt x="1221" y="12730"/>
                  </a:lnTo>
                  <a:lnTo>
                    <a:pt x="1177" y="12616"/>
                  </a:lnTo>
                  <a:lnTo>
                    <a:pt x="1132" y="12508"/>
                  </a:lnTo>
                  <a:lnTo>
                    <a:pt x="1098" y="12394"/>
                  </a:lnTo>
                  <a:lnTo>
                    <a:pt x="1076" y="12273"/>
                  </a:lnTo>
                  <a:lnTo>
                    <a:pt x="1065" y="12159"/>
                  </a:lnTo>
                  <a:lnTo>
                    <a:pt x="1053" y="12037"/>
                  </a:lnTo>
                  <a:lnTo>
                    <a:pt x="1065" y="11923"/>
                  </a:lnTo>
                  <a:lnTo>
                    <a:pt x="1076" y="11802"/>
                  </a:lnTo>
                  <a:lnTo>
                    <a:pt x="1098" y="11687"/>
                  </a:lnTo>
                  <a:lnTo>
                    <a:pt x="1132" y="11573"/>
                  </a:lnTo>
                  <a:lnTo>
                    <a:pt x="1177" y="11459"/>
                  </a:lnTo>
                  <a:lnTo>
                    <a:pt x="1221" y="11352"/>
                  </a:lnTo>
                  <a:lnTo>
                    <a:pt x="1277" y="11245"/>
                  </a:lnTo>
                  <a:lnTo>
                    <a:pt x="1345" y="11138"/>
                  </a:lnTo>
                  <a:lnTo>
                    <a:pt x="1412" y="11038"/>
                  </a:lnTo>
                  <a:lnTo>
                    <a:pt x="1490" y="10938"/>
                  </a:lnTo>
                  <a:lnTo>
                    <a:pt x="1580" y="10838"/>
                  </a:lnTo>
                  <a:lnTo>
                    <a:pt x="1681" y="10745"/>
                  </a:lnTo>
                  <a:lnTo>
                    <a:pt x="1781" y="10652"/>
                  </a:lnTo>
                  <a:lnTo>
                    <a:pt x="1882" y="10567"/>
                  </a:lnTo>
                  <a:lnTo>
                    <a:pt x="2006" y="10481"/>
                  </a:lnTo>
                  <a:lnTo>
                    <a:pt x="2118" y="10402"/>
                  </a:lnTo>
                  <a:lnTo>
                    <a:pt x="2252" y="10324"/>
                  </a:lnTo>
                  <a:lnTo>
                    <a:pt x="2375" y="10252"/>
                  </a:lnTo>
                  <a:lnTo>
                    <a:pt x="2521" y="10181"/>
                  </a:lnTo>
                  <a:lnTo>
                    <a:pt x="2655" y="10117"/>
                  </a:lnTo>
                  <a:lnTo>
                    <a:pt x="2812" y="10060"/>
                  </a:lnTo>
                  <a:lnTo>
                    <a:pt x="2958" y="10003"/>
                  </a:lnTo>
                  <a:lnTo>
                    <a:pt x="3114" y="9953"/>
                  </a:lnTo>
                  <a:lnTo>
                    <a:pt x="3282" y="9903"/>
                  </a:lnTo>
                  <a:lnTo>
                    <a:pt x="3439" y="9860"/>
                  </a:lnTo>
                  <a:lnTo>
                    <a:pt x="3607" y="9824"/>
                  </a:lnTo>
                  <a:lnTo>
                    <a:pt x="3786" y="9796"/>
                  </a:lnTo>
                  <a:lnTo>
                    <a:pt x="3954" y="9767"/>
                  </a:lnTo>
                  <a:lnTo>
                    <a:pt x="4134" y="9746"/>
                  </a:lnTo>
                  <a:lnTo>
                    <a:pt x="4324" y="9731"/>
                  </a:lnTo>
                  <a:lnTo>
                    <a:pt x="4503" y="9724"/>
                  </a:lnTo>
                  <a:close/>
                  <a:moveTo>
                    <a:pt x="2823" y="0"/>
                  </a:moveTo>
                  <a:lnTo>
                    <a:pt x="2722" y="8"/>
                  </a:lnTo>
                  <a:lnTo>
                    <a:pt x="2622" y="22"/>
                  </a:lnTo>
                  <a:lnTo>
                    <a:pt x="2532" y="58"/>
                  </a:lnTo>
                  <a:lnTo>
                    <a:pt x="2454" y="100"/>
                  </a:lnTo>
                  <a:lnTo>
                    <a:pt x="2386" y="150"/>
                  </a:lnTo>
                  <a:lnTo>
                    <a:pt x="2342" y="208"/>
                  </a:lnTo>
                  <a:lnTo>
                    <a:pt x="2308" y="265"/>
                  </a:lnTo>
                  <a:lnTo>
                    <a:pt x="2297" y="336"/>
                  </a:lnTo>
                  <a:lnTo>
                    <a:pt x="2297" y="2492"/>
                  </a:lnTo>
                  <a:lnTo>
                    <a:pt x="1389" y="2492"/>
                  </a:lnTo>
                  <a:lnTo>
                    <a:pt x="1300" y="2506"/>
                  </a:lnTo>
                  <a:lnTo>
                    <a:pt x="1221" y="2521"/>
                  </a:lnTo>
                  <a:lnTo>
                    <a:pt x="1143" y="2535"/>
                  </a:lnTo>
                  <a:lnTo>
                    <a:pt x="1065" y="2556"/>
                  </a:lnTo>
                  <a:lnTo>
                    <a:pt x="986" y="2585"/>
                  </a:lnTo>
                  <a:lnTo>
                    <a:pt x="919" y="2621"/>
                  </a:lnTo>
                  <a:lnTo>
                    <a:pt x="863" y="2656"/>
                  </a:lnTo>
                  <a:lnTo>
                    <a:pt x="807" y="2692"/>
                  </a:lnTo>
                  <a:lnTo>
                    <a:pt x="762" y="2735"/>
                  </a:lnTo>
                  <a:lnTo>
                    <a:pt x="717" y="2785"/>
                  </a:lnTo>
                  <a:lnTo>
                    <a:pt x="673" y="2828"/>
                  </a:lnTo>
                  <a:lnTo>
                    <a:pt x="650" y="2878"/>
                  </a:lnTo>
                  <a:lnTo>
                    <a:pt x="628" y="2935"/>
                  </a:lnTo>
                  <a:lnTo>
                    <a:pt x="617" y="2992"/>
                  </a:lnTo>
                  <a:lnTo>
                    <a:pt x="605" y="3042"/>
                  </a:lnTo>
                  <a:lnTo>
                    <a:pt x="605" y="4355"/>
                  </a:lnTo>
                  <a:lnTo>
                    <a:pt x="617" y="4413"/>
                  </a:lnTo>
                  <a:lnTo>
                    <a:pt x="628" y="4470"/>
                  </a:lnTo>
                  <a:lnTo>
                    <a:pt x="650" y="4520"/>
                  </a:lnTo>
                  <a:lnTo>
                    <a:pt x="673" y="4570"/>
                  </a:lnTo>
                  <a:lnTo>
                    <a:pt x="717" y="4620"/>
                  </a:lnTo>
                  <a:lnTo>
                    <a:pt x="751" y="4662"/>
                  </a:lnTo>
                  <a:lnTo>
                    <a:pt x="807" y="4705"/>
                  </a:lnTo>
                  <a:lnTo>
                    <a:pt x="863" y="4748"/>
                  </a:lnTo>
                  <a:lnTo>
                    <a:pt x="919" y="4784"/>
                  </a:lnTo>
                  <a:lnTo>
                    <a:pt x="986" y="4812"/>
                  </a:lnTo>
                  <a:lnTo>
                    <a:pt x="1065" y="4841"/>
                  </a:lnTo>
                  <a:lnTo>
                    <a:pt x="1132" y="4862"/>
                  </a:lnTo>
                  <a:lnTo>
                    <a:pt x="1210" y="4884"/>
                  </a:lnTo>
                  <a:lnTo>
                    <a:pt x="1300" y="4898"/>
                  </a:lnTo>
                  <a:lnTo>
                    <a:pt x="1378" y="4905"/>
                  </a:lnTo>
                  <a:lnTo>
                    <a:pt x="1468" y="4905"/>
                  </a:lnTo>
                  <a:lnTo>
                    <a:pt x="1468" y="5997"/>
                  </a:lnTo>
                  <a:lnTo>
                    <a:pt x="1479" y="6090"/>
                  </a:lnTo>
                  <a:lnTo>
                    <a:pt x="1479" y="6176"/>
                  </a:lnTo>
                  <a:lnTo>
                    <a:pt x="1501" y="6262"/>
                  </a:lnTo>
                  <a:lnTo>
                    <a:pt x="1524" y="6347"/>
                  </a:lnTo>
                  <a:lnTo>
                    <a:pt x="1591" y="6519"/>
                  </a:lnTo>
                  <a:lnTo>
                    <a:pt x="1681" y="6676"/>
                  </a:lnTo>
                  <a:lnTo>
                    <a:pt x="1793" y="6826"/>
                  </a:lnTo>
                  <a:lnTo>
                    <a:pt x="1927" y="6968"/>
                  </a:lnTo>
                  <a:lnTo>
                    <a:pt x="2084" y="7104"/>
                  </a:lnTo>
                  <a:lnTo>
                    <a:pt x="2252" y="7233"/>
                  </a:lnTo>
                  <a:lnTo>
                    <a:pt x="2454" y="7347"/>
                  </a:lnTo>
                  <a:lnTo>
                    <a:pt x="2655" y="7447"/>
                  </a:lnTo>
                  <a:lnTo>
                    <a:pt x="2879" y="7540"/>
                  </a:lnTo>
                  <a:lnTo>
                    <a:pt x="3114" y="7611"/>
                  </a:lnTo>
                  <a:lnTo>
                    <a:pt x="3361" y="7675"/>
                  </a:lnTo>
                  <a:lnTo>
                    <a:pt x="3618" y="7718"/>
                  </a:lnTo>
                  <a:lnTo>
                    <a:pt x="3753" y="7739"/>
                  </a:lnTo>
                  <a:lnTo>
                    <a:pt x="3887" y="7754"/>
                  </a:lnTo>
                  <a:lnTo>
                    <a:pt x="4022" y="7761"/>
                  </a:lnTo>
                  <a:lnTo>
                    <a:pt x="4167" y="7761"/>
                  </a:lnTo>
                  <a:lnTo>
                    <a:pt x="4167" y="9067"/>
                  </a:lnTo>
                  <a:lnTo>
                    <a:pt x="3943" y="9089"/>
                  </a:lnTo>
                  <a:lnTo>
                    <a:pt x="3730" y="9110"/>
                  </a:lnTo>
                  <a:lnTo>
                    <a:pt x="3518" y="9139"/>
                  </a:lnTo>
                  <a:lnTo>
                    <a:pt x="3316" y="9182"/>
                  </a:lnTo>
                  <a:lnTo>
                    <a:pt x="3103" y="9224"/>
                  </a:lnTo>
                  <a:lnTo>
                    <a:pt x="2913" y="9274"/>
                  </a:lnTo>
                  <a:lnTo>
                    <a:pt x="2711" y="9324"/>
                  </a:lnTo>
                  <a:lnTo>
                    <a:pt x="2521" y="9389"/>
                  </a:lnTo>
                  <a:lnTo>
                    <a:pt x="2342" y="9453"/>
                  </a:lnTo>
                  <a:lnTo>
                    <a:pt x="2162" y="9524"/>
                  </a:lnTo>
                  <a:lnTo>
                    <a:pt x="1983" y="9596"/>
                  </a:lnTo>
                  <a:lnTo>
                    <a:pt x="1815" y="9674"/>
                  </a:lnTo>
                  <a:lnTo>
                    <a:pt x="1658" y="9760"/>
                  </a:lnTo>
                  <a:lnTo>
                    <a:pt x="1501" y="9853"/>
                  </a:lnTo>
                  <a:lnTo>
                    <a:pt x="1345" y="9945"/>
                  </a:lnTo>
                  <a:lnTo>
                    <a:pt x="1199" y="10038"/>
                  </a:lnTo>
                  <a:lnTo>
                    <a:pt x="1065" y="10138"/>
                  </a:lnTo>
                  <a:lnTo>
                    <a:pt x="941" y="10245"/>
                  </a:lnTo>
                  <a:lnTo>
                    <a:pt x="818" y="10352"/>
                  </a:lnTo>
                  <a:lnTo>
                    <a:pt x="695" y="10467"/>
                  </a:lnTo>
                  <a:lnTo>
                    <a:pt x="594" y="10581"/>
                  </a:lnTo>
                  <a:lnTo>
                    <a:pt x="493" y="10702"/>
                  </a:lnTo>
                  <a:lnTo>
                    <a:pt x="404" y="10824"/>
                  </a:lnTo>
                  <a:lnTo>
                    <a:pt x="325" y="10952"/>
                  </a:lnTo>
                  <a:lnTo>
                    <a:pt x="247" y="11081"/>
                  </a:lnTo>
                  <a:lnTo>
                    <a:pt x="180" y="11209"/>
                  </a:lnTo>
                  <a:lnTo>
                    <a:pt x="124" y="11345"/>
                  </a:lnTo>
                  <a:lnTo>
                    <a:pt x="79" y="11480"/>
                  </a:lnTo>
                  <a:lnTo>
                    <a:pt x="45" y="11616"/>
                  </a:lnTo>
                  <a:lnTo>
                    <a:pt x="23" y="11752"/>
                  </a:lnTo>
                  <a:lnTo>
                    <a:pt x="1" y="11895"/>
                  </a:lnTo>
                  <a:lnTo>
                    <a:pt x="1" y="12037"/>
                  </a:lnTo>
                  <a:lnTo>
                    <a:pt x="1" y="12180"/>
                  </a:lnTo>
                  <a:lnTo>
                    <a:pt x="23" y="12323"/>
                  </a:lnTo>
                  <a:lnTo>
                    <a:pt x="45" y="12466"/>
                  </a:lnTo>
                  <a:lnTo>
                    <a:pt x="79" y="12601"/>
                  </a:lnTo>
                  <a:lnTo>
                    <a:pt x="124" y="12737"/>
                  </a:lnTo>
                  <a:lnTo>
                    <a:pt x="180" y="12873"/>
                  </a:lnTo>
                  <a:lnTo>
                    <a:pt x="247" y="13001"/>
                  </a:lnTo>
                  <a:lnTo>
                    <a:pt x="325" y="13130"/>
                  </a:lnTo>
                  <a:lnTo>
                    <a:pt x="404" y="13251"/>
                  </a:lnTo>
                  <a:lnTo>
                    <a:pt x="493" y="13379"/>
                  </a:lnTo>
                  <a:lnTo>
                    <a:pt x="594" y="13494"/>
                  </a:lnTo>
                  <a:lnTo>
                    <a:pt x="695" y="13608"/>
                  </a:lnTo>
                  <a:lnTo>
                    <a:pt x="818" y="13722"/>
                  </a:lnTo>
                  <a:lnTo>
                    <a:pt x="941" y="13836"/>
                  </a:lnTo>
                  <a:lnTo>
                    <a:pt x="1065" y="13936"/>
                  </a:lnTo>
                  <a:lnTo>
                    <a:pt x="1199" y="14036"/>
                  </a:lnTo>
                  <a:lnTo>
                    <a:pt x="1345" y="14136"/>
                  </a:lnTo>
                  <a:lnTo>
                    <a:pt x="1501" y="14229"/>
                  </a:lnTo>
                  <a:lnTo>
                    <a:pt x="1658" y="14322"/>
                  </a:lnTo>
                  <a:lnTo>
                    <a:pt x="1815" y="14400"/>
                  </a:lnTo>
                  <a:lnTo>
                    <a:pt x="1983" y="14486"/>
                  </a:lnTo>
                  <a:lnTo>
                    <a:pt x="2162" y="14557"/>
                  </a:lnTo>
                  <a:lnTo>
                    <a:pt x="2342" y="14629"/>
                  </a:lnTo>
                  <a:lnTo>
                    <a:pt x="2521" y="14693"/>
                  </a:lnTo>
                  <a:lnTo>
                    <a:pt x="2711" y="14757"/>
                  </a:lnTo>
                  <a:lnTo>
                    <a:pt x="2913" y="14807"/>
                  </a:lnTo>
                  <a:lnTo>
                    <a:pt x="3103" y="14857"/>
                  </a:lnTo>
                  <a:lnTo>
                    <a:pt x="3316" y="14900"/>
                  </a:lnTo>
                  <a:lnTo>
                    <a:pt x="3518" y="14936"/>
                  </a:lnTo>
                  <a:lnTo>
                    <a:pt x="3730" y="14972"/>
                  </a:lnTo>
                  <a:lnTo>
                    <a:pt x="3943" y="14993"/>
                  </a:lnTo>
                  <a:lnTo>
                    <a:pt x="4167" y="15014"/>
                  </a:lnTo>
                  <a:lnTo>
                    <a:pt x="4167" y="15279"/>
                  </a:lnTo>
                  <a:lnTo>
                    <a:pt x="4167" y="15378"/>
                  </a:lnTo>
                  <a:lnTo>
                    <a:pt x="4179" y="15478"/>
                  </a:lnTo>
                  <a:lnTo>
                    <a:pt x="4201" y="15578"/>
                  </a:lnTo>
                  <a:lnTo>
                    <a:pt x="4223" y="15678"/>
                  </a:lnTo>
                  <a:lnTo>
                    <a:pt x="4257" y="15771"/>
                  </a:lnTo>
                  <a:lnTo>
                    <a:pt x="4302" y="15864"/>
                  </a:lnTo>
                  <a:lnTo>
                    <a:pt x="4347" y="15957"/>
                  </a:lnTo>
                  <a:lnTo>
                    <a:pt x="4403" y="16042"/>
                  </a:lnTo>
                  <a:lnTo>
                    <a:pt x="4470" y="16135"/>
                  </a:lnTo>
                  <a:lnTo>
                    <a:pt x="4537" y="16221"/>
                  </a:lnTo>
                  <a:lnTo>
                    <a:pt x="4615" y="16299"/>
                  </a:lnTo>
                  <a:lnTo>
                    <a:pt x="4694" y="16378"/>
                  </a:lnTo>
                  <a:lnTo>
                    <a:pt x="4772" y="16457"/>
                  </a:lnTo>
                  <a:lnTo>
                    <a:pt x="4873" y="16535"/>
                  </a:lnTo>
                  <a:lnTo>
                    <a:pt x="4963" y="16606"/>
                  </a:lnTo>
                  <a:lnTo>
                    <a:pt x="5063" y="16671"/>
                  </a:lnTo>
                  <a:lnTo>
                    <a:pt x="5175" y="16735"/>
                  </a:lnTo>
                  <a:lnTo>
                    <a:pt x="5287" y="16799"/>
                  </a:lnTo>
                  <a:lnTo>
                    <a:pt x="5399" y="16856"/>
                  </a:lnTo>
                  <a:lnTo>
                    <a:pt x="5523" y="16913"/>
                  </a:lnTo>
                  <a:lnTo>
                    <a:pt x="5646" y="16963"/>
                  </a:lnTo>
                  <a:lnTo>
                    <a:pt x="5780" y="17013"/>
                  </a:lnTo>
                  <a:lnTo>
                    <a:pt x="5915" y="17056"/>
                  </a:lnTo>
                  <a:lnTo>
                    <a:pt x="6049" y="17099"/>
                  </a:lnTo>
                  <a:lnTo>
                    <a:pt x="6195" y="17128"/>
                  </a:lnTo>
                  <a:lnTo>
                    <a:pt x="6329" y="17163"/>
                  </a:lnTo>
                  <a:lnTo>
                    <a:pt x="6486" y="17192"/>
                  </a:lnTo>
                  <a:lnTo>
                    <a:pt x="6632" y="17213"/>
                  </a:lnTo>
                  <a:lnTo>
                    <a:pt x="6777" y="17228"/>
                  </a:lnTo>
                  <a:lnTo>
                    <a:pt x="6934" y="17242"/>
                  </a:lnTo>
                  <a:lnTo>
                    <a:pt x="7091" y="17249"/>
                  </a:lnTo>
                  <a:lnTo>
                    <a:pt x="16847" y="17249"/>
                  </a:lnTo>
                  <a:lnTo>
                    <a:pt x="17004" y="17242"/>
                  </a:lnTo>
                  <a:lnTo>
                    <a:pt x="17161" y="17228"/>
                  </a:lnTo>
                  <a:lnTo>
                    <a:pt x="17317" y="17213"/>
                  </a:lnTo>
                  <a:lnTo>
                    <a:pt x="17463" y="17192"/>
                  </a:lnTo>
                  <a:lnTo>
                    <a:pt x="17609" y="17163"/>
                  </a:lnTo>
                  <a:lnTo>
                    <a:pt x="17754" y="17128"/>
                  </a:lnTo>
                  <a:lnTo>
                    <a:pt x="17889" y="17099"/>
                  </a:lnTo>
                  <a:lnTo>
                    <a:pt x="18034" y="17056"/>
                  </a:lnTo>
                  <a:lnTo>
                    <a:pt x="18169" y="17013"/>
                  </a:lnTo>
                  <a:lnTo>
                    <a:pt x="18292" y="16963"/>
                  </a:lnTo>
                  <a:lnTo>
                    <a:pt x="18415" y="16913"/>
                  </a:lnTo>
                  <a:lnTo>
                    <a:pt x="18538" y="16856"/>
                  </a:lnTo>
                  <a:lnTo>
                    <a:pt x="18661" y="16799"/>
                  </a:lnTo>
                  <a:lnTo>
                    <a:pt x="18773" y="16735"/>
                  </a:lnTo>
                  <a:lnTo>
                    <a:pt x="18874" y="16671"/>
                  </a:lnTo>
                  <a:lnTo>
                    <a:pt x="18975" y="16606"/>
                  </a:lnTo>
                  <a:lnTo>
                    <a:pt x="19076" y="16535"/>
                  </a:lnTo>
                  <a:lnTo>
                    <a:pt x="19166" y="16457"/>
                  </a:lnTo>
                  <a:lnTo>
                    <a:pt x="19255" y="16378"/>
                  </a:lnTo>
                  <a:lnTo>
                    <a:pt x="19334" y="16299"/>
                  </a:lnTo>
                  <a:lnTo>
                    <a:pt x="19412" y="16221"/>
                  </a:lnTo>
                  <a:lnTo>
                    <a:pt x="19479" y="16135"/>
                  </a:lnTo>
                  <a:lnTo>
                    <a:pt x="19535" y="16042"/>
                  </a:lnTo>
                  <a:lnTo>
                    <a:pt x="19591" y="15957"/>
                  </a:lnTo>
                  <a:lnTo>
                    <a:pt x="19647" y="15864"/>
                  </a:lnTo>
                  <a:lnTo>
                    <a:pt x="19681" y="15771"/>
                  </a:lnTo>
                  <a:lnTo>
                    <a:pt x="19714" y="15678"/>
                  </a:lnTo>
                  <a:lnTo>
                    <a:pt x="19748" y="15578"/>
                  </a:lnTo>
                  <a:lnTo>
                    <a:pt x="19770" y="15478"/>
                  </a:lnTo>
                  <a:lnTo>
                    <a:pt x="19782" y="15378"/>
                  </a:lnTo>
                  <a:lnTo>
                    <a:pt x="19782" y="15279"/>
                  </a:lnTo>
                  <a:lnTo>
                    <a:pt x="19782" y="14329"/>
                  </a:lnTo>
                  <a:lnTo>
                    <a:pt x="24508" y="14329"/>
                  </a:lnTo>
                  <a:lnTo>
                    <a:pt x="24654" y="14322"/>
                  </a:lnTo>
                  <a:lnTo>
                    <a:pt x="24800" y="14308"/>
                  </a:lnTo>
                  <a:lnTo>
                    <a:pt x="24934" y="14286"/>
                  </a:lnTo>
                  <a:lnTo>
                    <a:pt x="25068" y="14250"/>
                  </a:lnTo>
                  <a:lnTo>
                    <a:pt x="25203" y="14215"/>
                  </a:lnTo>
                  <a:lnTo>
                    <a:pt x="25315" y="14165"/>
                  </a:lnTo>
                  <a:lnTo>
                    <a:pt x="25427" y="14115"/>
                  </a:lnTo>
                  <a:lnTo>
                    <a:pt x="25528" y="14058"/>
                  </a:lnTo>
                  <a:lnTo>
                    <a:pt x="25629" y="13986"/>
                  </a:lnTo>
                  <a:lnTo>
                    <a:pt x="25707" y="13915"/>
                  </a:lnTo>
                  <a:lnTo>
                    <a:pt x="25785" y="13844"/>
                  </a:lnTo>
                  <a:lnTo>
                    <a:pt x="25841" y="13758"/>
                  </a:lnTo>
                  <a:lnTo>
                    <a:pt x="25886" y="13679"/>
                  </a:lnTo>
                  <a:lnTo>
                    <a:pt x="25931" y="13587"/>
                  </a:lnTo>
                  <a:lnTo>
                    <a:pt x="25953" y="13494"/>
                  </a:lnTo>
                  <a:lnTo>
                    <a:pt x="25953" y="13401"/>
                  </a:lnTo>
                  <a:lnTo>
                    <a:pt x="25953" y="2414"/>
                  </a:lnTo>
                  <a:lnTo>
                    <a:pt x="25953" y="2321"/>
                  </a:lnTo>
                  <a:lnTo>
                    <a:pt x="25931" y="2228"/>
                  </a:lnTo>
                  <a:lnTo>
                    <a:pt x="25886" y="2142"/>
                  </a:lnTo>
                  <a:lnTo>
                    <a:pt x="25841" y="2057"/>
                  </a:lnTo>
                  <a:lnTo>
                    <a:pt x="25785" y="1978"/>
                  </a:lnTo>
                  <a:lnTo>
                    <a:pt x="25707" y="1900"/>
                  </a:lnTo>
                  <a:lnTo>
                    <a:pt x="25629" y="1828"/>
                  </a:lnTo>
                  <a:lnTo>
                    <a:pt x="25528" y="1764"/>
                  </a:lnTo>
                  <a:lnTo>
                    <a:pt x="25427" y="1707"/>
                  </a:lnTo>
                  <a:lnTo>
                    <a:pt x="25315" y="1650"/>
                  </a:lnTo>
                  <a:lnTo>
                    <a:pt x="25203" y="1607"/>
                  </a:lnTo>
                  <a:lnTo>
                    <a:pt x="25068" y="1564"/>
                  </a:lnTo>
                  <a:lnTo>
                    <a:pt x="24934" y="1535"/>
                  </a:lnTo>
                  <a:lnTo>
                    <a:pt x="24800" y="1514"/>
                  </a:lnTo>
                  <a:lnTo>
                    <a:pt x="24654" y="1500"/>
                  </a:lnTo>
                  <a:lnTo>
                    <a:pt x="24508" y="1493"/>
                  </a:lnTo>
                  <a:lnTo>
                    <a:pt x="23512" y="1493"/>
                  </a:lnTo>
                  <a:lnTo>
                    <a:pt x="23512" y="1086"/>
                  </a:lnTo>
                  <a:lnTo>
                    <a:pt x="23500" y="971"/>
                  </a:lnTo>
                  <a:lnTo>
                    <a:pt x="23478" y="864"/>
                  </a:lnTo>
                  <a:lnTo>
                    <a:pt x="23433" y="757"/>
                  </a:lnTo>
                  <a:lnTo>
                    <a:pt x="23377" y="657"/>
                  </a:lnTo>
                  <a:lnTo>
                    <a:pt x="23299" y="564"/>
                  </a:lnTo>
                  <a:lnTo>
                    <a:pt x="23220" y="479"/>
                  </a:lnTo>
                  <a:lnTo>
                    <a:pt x="23119" y="393"/>
                  </a:lnTo>
                  <a:lnTo>
                    <a:pt x="23007" y="315"/>
                  </a:lnTo>
                  <a:lnTo>
                    <a:pt x="22895" y="243"/>
                  </a:lnTo>
                  <a:lnTo>
                    <a:pt x="22761" y="186"/>
                  </a:lnTo>
                  <a:lnTo>
                    <a:pt x="22615" y="129"/>
                  </a:lnTo>
                  <a:lnTo>
                    <a:pt x="22470" y="86"/>
                  </a:lnTo>
                  <a:lnTo>
                    <a:pt x="22313" y="50"/>
                  </a:lnTo>
                  <a:lnTo>
                    <a:pt x="22156" y="22"/>
                  </a:lnTo>
                  <a:lnTo>
                    <a:pt x="21988" y="0"/>
                  </a:lnTo>
                  <a:lnTo>
                    <a:pt x="16522" y="0"/>
                  </a:lnTo>
                  <a:lnTo>
                    <a:pt x="16354" y="22"/>
                  </a:lnTo>
                  <a:lnTo>
                    <a:pt x="16186" y="50"/>
                  </a:lnTo>
                  <a:lnTo>
                    <a:pt x="16040" y="86"/>
                  </a:lnTo>
                  <a:lnTo>
                    <a:pt x="15884" y="129"/>
                  </a:lnTo>
                  <a:lnTo>
                    <a:pt x="15749" y="186"/>
                  </a:lnTo>
                  <a:lnTo>
                    <a:pt x="15615" y="243"/>
                  </a:lnTo>
                  <a:lnTo>
                    <a:pt x="15492" y="315"/>
                  </a:lnTo>
                  <a:lnTo>
                    <a:pt x="15391" y="393"/>
                  </a:lnTo>
                  <a:lnTo>
                    <a:pt x="15290" y="479"/>
                  </a:lnTo>
                  <a:lnTo>
                    <a:pt x="15200" y="564"/>
                  </a:lnTo>
                  <a:lnTo>
                    <a:pt x="15133" y="657"/>
                  </a:lnTo>
                  <a:lnTo>
                    <a:pt x="15077" y="757"/>
                  </a:lnTo>
                  <a:lnTo>
                    <a:pt x="15032" y="864"/>
                  </a:lnTo>
                  <a:lnTo>
                    <a:pt x="15010" y="971"/>
                  </a:lnTo>
                  <a:lnTo>
                    <a:pt x="14999" y="1086"/>
                  </a:lnTo>
                  <a:lnTo>
                    <a:pt x="14999" y="1493"/>
                  </a:lnTo>
                  <a:lnTo>
                    <a:pt x="14002" y="1493"/>
                  </a:lnTo>
                  <a:lnTo>
                    <a:pt x="13845" y="1500"/>
                  </a:lnTo>
                  <a:lnTo>
                    <a:pt x="13711" y="1514"/>
                  </a:lnTo>
                  <a:lnTo>
                    <a:pt x="13565" y="1535"/>
                  </a:lnTo>
                  <a:lnTo>
                    <a:pt x="13431" y="1564"/>
                  </a:lnTo>
                  <a:lnTo>
                    <a:pt x="13307" y="1607"/>
                  </a:lnTo>
                  <a:lnTo>
                    <a:pt x="13184" y="1650"/>
                  </a:lnTo>
                  <a:lnTo>
                    <a:pt x="13072" y="1707"/>
                  </a:lnTo>
                  <a:lnTo>
                    <a:pt x="12971" y="1764"/>
                  </a:lnTo>
                  <a:lnTo>
                    <a:pt x="12882" y="1828"/>
                  </a:lnTo>
                  <a:lnTo>
                    <a:pt x="12792" y="1900"/>
                  </a:lnTo>
                  <a:lnTo>
                    <a:pt x="12725" y="1978"/>
                  </a:lnTo>
                  <a:lnTo>
                    <a:pt x="12658" y="2057"/>
                  </a:lnTo>
                  <a:lnTo>
                    <a:pt x="12613" y="2142"/>
                  </a:lnTo>
                  <a:lnTo>
                    <a:pt x="12579" y="2228"/>
                  </a:lnTo>
                  <a:lnTo>
                    <a:pt x="12557" y="2321"/>
                  </a:lnTo>
                  <a:lnTo>
                    <a:pt x="12546" y="2414"/>
                  </a:lnTo>
                  <a:lnTo>
                    <a:pt x="12546" y="6397"/>
                  </a:lnTo>
                  <a:lnTo>
                    <a:pt x="12557" y="6462"/>
                  </a:lnTo>
                  <a:lnTo>
                    <a:pt x="12591" y="6526"/>
                  </a:lnTo>
                  <a:lnTo>
                    <a:pt x="12635" y="6583"/>
                  </a:lnTo>
                  <a:lnTo>
                    <a:pt x="12703" y="6633"/>
                  </a:lnTo>
                  <a:lnTo>
                    <a:pt x="12781" y="6676"/>
                  </a:lnTo>
                  <a:lnTo>
                    <a:pt x="12871" y="6704"/>
                  </a:lnTo>
                  <a:lnTo>
                    <a:pt x="12971" y="6726"/>
                  </a:lnTo>
                  <a:lnTo>
                    <a:pt x="13072" y="6733"/>
                  </a:lnTo>
                  <a:lnTo>
                    <a:pt x="13184" y="6726"/>
                  </a:lnTo>
                  <a:lnTo>
                    <a:pt x="13285" y="6704"/>
                  </a:lnTo>
                  <a:lnTo>
                    <a:pt x="13375" y="6676"/>
                  </a:lnTo>
                  <a:lnTo>
                    <a:pt x="13453" y="6633"/>
                  </a:lnTo>
                  <a:lnTo>
                    <a:pt x="13520" y="6583"/>
                  </a:lnTo>
                  <a:lnTo>
                    <a:pt x="13565" y="6526"/>
                  </a:lnTo>
                  <a:lnTo>
                    <a:pt x="13599" y="6462"/>
                  </a:lnTo>
                  <a:lnTo>
                    <a:pt x="13610" y="6397"/>
                  </a:lnTo>
                  <a:lnTo>
                    <a:pt x="13610" y="2414"/>
                  </a:lnTo>
                  <a:lnTo>
                    <a:pt x="13610" y="2364"/>
                  </a:lnTo>
                  <a:lnTo>
                    <a:pt x="13632" y="2321"/>
                  </a:lnTo>
                  <a:lnTo>
                    <a:pt x="13677" y="2278"/>
                  </a:lnTo>
                  <a:lnTo>
                    <a:pt x="13722" y="2242"/>
                  </a:lnTo>
                  <a:lnTo>
                    <a:pt x="13778" y="2207"/>
                  </a:lnTo>
                  <a:lnTo>
                    <a:pt x="13845" y="2185"/>
                  </a:lnTo>
                  <a:lnTo>
                    <a:pt x="13923" y="2171"/>
                  </a:lnTo>
                  <a:lnTo>
                    <a:pt x="14002" y="2164"/>
                  </a:lnTo>
                  <a:lnTo>
                    <a:pt x="24508" y="2164"/>
                  </a:lnTo>
                  <a:lnTo>
                    <a:pt x="24587" y="2171"/>
                  </a:lnTo>
                  <a:lnTo>
                    <a:pt x="24654" y="2185"/>
                  </a:lnTo>
                  <a:lnTo>
                    <a:pt x="24721" y="2207"/>
                  </a:lnTo>
                  <a:lnTo>
                    <a:pt x="24788" y="2242"/>
                  </a:lnTo>
                  <a:lnTo>
                    <a:pt x="24833" y="2278"/>
                  </a:lnTo>
                  <a:lnTo>
                    <a:pt x="24867" y="2321"/>
                  </a:lnTo>
                  <a:lnTo>
                    <a:pt x="24889" y="2364"/>
                  </a:lnTo>
                  <a:lnTo>
                    <a:pt x="24900" y="2414"/>
                  </a:lnTo>
                  <a:lnTo>
                    <a:pt x="24900" y="13401"/>
                  </a:lnTo>
                  <a:lnTo>
                    <a:pt x="24889" y="13451"/>
                  </a:lnTo>
                  <a:lnTo>
                    <a:pt x="24867" y="13501"/>
                  </a:lnTo>
                  <a:lnTo>
                    <a:pt x="24833" y="13544"/>
                  </a:lnTo>
                  <a:lnTo>
                    <a:pt x="24788" y="13579"/>
                  </a:lnTo>
                  <a:lnTo>
                    <a:pt x="24721" y="13608"/>
                  </a:lnTo>
                  <a:lnTo>
                    <a:pt x="24654" y="13629"/>
                  </a:lnTo>
                  <a:lnTo>
                    <a:pt x="24587" y="13644"/>
                  </a:lnTo>
                  <a:lnTo>
                    <a:pt x="24508" y="13651"/>
                  </a:lnTo>
                  <a:lnTo>
                    <a:pt x="14002" y="13651"/>
                  </a:lnTo>
                  <a:lnTo>
                    <a:pt x="13923" y="13644"/>
                  </a:lnTo>
                  <a:lnTo>
                    <a:pt x="13845" y="13629"/>
                  </a:lnTo>
                  <a:lnTo>
                    <a:pt x="13778" y="13608"/>
                  </a:lnTo>
                  <a:lnTo>
                    <a:pt x="13722" y="13579"/>
                  </a:lnTo>
                  <a:lnTo>
                    <a:pt x="13677" y="13544"/>
                  </a:lnTo>
                  <a:lnTo>
                    <a:pt x="13632" y="13501"/>
                  </a:lnTo>
                  <a:lnTo>
                    <a:pt x="13610" y="13451"/>
                  </a:lnTo>
                  <a:lnTo>
                    <a:pt x="13610" y="13401"/>
                  </a:lnTo>
                  <a:lnTo>
                    <a:pt x="13610" y="9424"/>
                  </a:lnTo>
                  <a:lnTo>
                    <a:pt x="13599" y="9353"/>
                  </a:lnTo>
                  <a:lnTo>
                    <a:pt x="13565" y="9289"/>
                  </a:lnTo>
                  <a:lnTo>
                    <a:pt x="13520" y="9232"/>
                  </a:lnTo>
                  <a:lnTo>
                    <a:pt x="13453" y="9182"/>
                  </a:lnTo>
                  <a:lnTo>
                    <a:pt x="13375" y="9146"/>
                  </a:lnTo>
                  <a:lnTo>
                    <a:pt x="13285" y="9110"/>
                  </a:lnTo>
                  <a:lnTo>
                    <a:pt x="13184" y="9089"/>
                  </a:lnTo>
                  <a:lnTo>
                    <a:pt x="12971" y="9089"/>
                  </a:lnTo>
                  <a:lnTo>
                    <a:pt x="12871" y="9110"/>
                  </a:lnTo>
                  <a:lnTo>
                    <a:pt x="12781" y="9146"/>
                  </a:lnTo>
                  <a:lnTo>
                    <a:pt x="12703" y="9182"/>
                  </a:lnTo>
                  <a:lnTo>
                    <a:pt x="12635" y="9232"/>
                  </a:lnTo>
                  <a:lnTo>
                    <a:pt x="12591" y="9289"/>
                  </a:lnTo>
                  <a:lnTo>
                    <a:pt x="12557" y="9353"/>
                  </a:lnTo>
                  <a:lnTo>
                    <a:pt x="12546" y="9424"/>
                  </a:lnTo>
                  <a:lnTo>
                    <a:pt x="12546" y="13401"/>
                  </a:lnTo>
                  <a:lnTo>
                    <a:pt x="12557" y="13494"/>
                  </a:lnTo>
                  <a:lnTo>
                    <a:pt x="12579" y="13587"/>
                  </a:lnTo>
                  <a:lnTo>
                    <a:pt x="12613" y="13679"/>
                  </a:lnTo>
                  <a:lnTo>
                    <a:pt x="12658" y="13758"/>
                  </a:lnTo>
                  <a:lnTo>
                    <a:pt x="12725" y="13844"/>
                  </a:lnTo>
                  <a:lnTo>
                    <a:pt x="12792" y="13915"/>
                  </a:lnTo>
                  <a:lnTo>
                    <a:pt x="12882" y="13986"/>
                  </a:lnTo>
                  <a:lnTo>
                    <a:pt x="12971" y="14058"/>
                  </a:lnTo>
                  <a:lnTo>
                    <a:pt x="13072" y="14115"/>
                  </a:lnTo>
                  <a:lnTo>
                    <a:pt x="13184" y="14165"/>
                  </a:lnTo>
                  <a:lnTo>
                    <a:pt x="13307" y="14215"/>
                  </a:lnTo>
                  <a:lnTo>
                    <a:pt x="13431" y="14250"/>
                  </a:lnTo>
                  <a:lnTo>
                    <a:pt x="13565" y="14286"/>
                  </a:lnTo>
                  <a:lnTo>
                    <a:pt x="13711" y="14308"/>
                  </a:lnTo>
                  <a:lnTo>
                    <a:pt x="13845" y="14322"/>
                  </a:lnTo>
                  <a:lnTo>
                    <a:pt x="14002" y="14329"/>
                  </a:lnTo>
                  <a:lnTo>
                    <a:pt x="18729" y="14329"/>
                  </a:lnTo>
                  <a:lnTo>
                    <a:pt x="18729" y="15279"/>
                  </a:lnTo>
                  <a:lnTo>
                    <a:pt x="18717" y="15414"/>
                  </a:lnTo>
                  <a:lnTo>
                    <a:pt x="18684" y="15543"/>
                  </a:lnTo>
                  <a:lnTo>
                    <a:pt x="18628" y="15664"/>
                  </a:lnTo>
                  <a:lnTo>
                    <a:pt x="18561" y="15785"/>
                  </a:lnTo>
                  <a:lnTo>
                    <a:pt x="18482" y="15900"/>
                  </a:lnTo>
                  <a:lnTo>
                    <a:pt x="18381" y="16007"/>
                  </a:lnTo>
                  <a:lnTo>
                    <a:pt x="18258" y="16107"/>
                  </a:lnTo>
                  <a:lnTo>
                    <a:pt x="18124" y="16199"/>
                  </a:lnTo>
                  <a:lnTo>
                    <a:pt x="17989" y="16278"/>
                  </a:lnTo>
                  <a:lnTo>
                    <a:pt x="17833" y="16357"/>
                  </a:lnTo>
                  <a:lnTo>
                    <a:pt x="17665" y="16421"/>
                  </a:lnTo>
                  <a:lnTo>
                    <a:pt x="17485" y="16478"/>
                  </a:lnTo>
                  <a:lnTo>
                    <a:pt x="17295" y="16521"/>
                  </a:lnTo>
                  <a:lnTo>
                    <a:pt x="17105" y="16549"/>
                  </a:lnTo>
                  <a:lnTo>
                    <a:pt x="16903" y="16571"/>
                  </a:lnTo>
                  <a:lnTo>
                    <a:pt x="16690" y="16578"/>
                  </a:lnTo>
                  <a:lnTo>
                    <a:pt x="7248" y="16578"/>
                  </a:lnTo>
                  <a:lnTo>
                    <a:pt x="7046" y="16571"/>
                  </a:lnTo>
                  <a:lnTo>
                    <a:pt x="6844" y="16549"/>
                  </a:lnTo>
                  <a:lnTo>
                    <a:pt x="6643" y="16521"/>
                  </a:lnTo>
                  <a:lnTo>
                    <a:pt x="6464" y="16478"/>
                  </a:lnTo>
                  <a:lnTo>
                    <a:pt x="6284" y="16421"/>
                  </a:lnTo>
                  <a:lnTo>
                    <a:pt x="6116" y="16357"/>
                  </a:lnTo>
                  <a:lnTo>
                    <a:pt x="5959" y="16278"/>
                  </a:lnTo>
                  <a:lnTo>
                    <a:pt x="5814" y="16199"/>
                  </a:lnTo>
                  <a:lnTo>
                    <a:pt x="5679" y="16107"/>
                  </a:lnTo>
                  <a:lnTo>
                    <a:pt x="5567" y="16007"/>
                  </a:lnTo>
                  <a:lnTo>
                    <a:pt x="5467" y="15900"/>
                  </a:lnTo>
                  <a:lnTo>
                    <a:pt x="5377" y="15785"/>
                  </a:lnTo>
                  <a:lnTo>
                    <a:pt x="5310" y="15664"/>
                  </a:lnTo>
                  <a:lnTo>
                    <a:pt x="5265" y="15543"/>
                  </a:lnTo>
                  <a:lnTo>
                    <a:pt x="5231" y="15414"/>
                  </a:lnTo>
                  <a:lnTo>
                    <a:pt x="5220" y="15279"/>
                  </a:lnTo>
                  <a:lnTo>
                    <a:pt x="5220" y="15014"/>
                  </a:lnTo>
                  <a:lnTo>
                    <a:pt x="5433" y="14993"/>
                  </a:lnTo>
                  <a:lnTo>
                    <a:pt x="5657" y="14972"/>
                  </a:lnTo>
                  <a:lnTo>
                    <a:pt x="5859" y="14936"/>
                  </a:lnTo>
                  <a:lnTo>
                    <a:pt x="6071" y="14900"/>
                  </a:lnTo>
                  <a:lnTo>
                    <a:pt x="6273" y="14857"/>
                  </a:lnTo>
                  <a:lnTo>
                    <a:pt x="6475" y="14807"/>
                  </a:lnTo>
                  <a:lnTo>
                    <a:pt x="6665" y="14757"/>
                  </a:lnTo>
                  <a:lnTo>
                    <a:pt x="6856" y="14693"/>
                  </a:lnTo>
                  <a:lnTo>
                    <a:pt x="7046" y="14629"/>
                  </a:lnTo>
                  <a:lnTo>
                    <a:pt x="7225" y="14557"/>
                  </a:lnTo>
                  <a:lnTo>
                    <a:pt x="7393" y="14486"/>
                  </a:lnTo>
                  <a:lnTo>
                    <a:pt x="7561" y="14400"/>
                  </a:lnTo>
                  <a:lnTo>
                    <a:pt x="7729" y="14322"/>
                  </a:lnTo>
                  <a:lnTo>
                    <a:pt x="7886" y="14229"/>
                  </a:lnTo>
                  <a:lnTo>
                    <a:pt x="8032" y="14136"/>
                  </a:lnTo>
                  <a:lnTo>
                    <a:pt x="8177" y="14036"/>
                  </a:lnTo>
                  <a:lnTo>
                    <a:pt x="8312" y="13936"/>
                  </a:lnTo>
                  <a:lnTo>
                    <a:pt x="8446" y="13836"/>
                  </a:lnTo>
                  <a:lnTo>
                    <a:pt x="8569" y="13722"/>
                  </a:lnTo>
                  <a:lnTo>
                    <a:pt x="8681" y="13608"/>
                  </a:lnTo>
                  <a:lnTo>
                    <a:pt x="8793" y="13494"/>
                  </a:lnTo>
                  <a:lnTo>
                    <a:pt x="8883" y="13379"/>
                  </a:lnTo>
                  <a:lnTo>
                    <a:pt x="8973" y="13251"/>
                  </a:lnTo>
                  <a:lnTo>
                    <a:pt x="9062" y="13130"/>
                  </a:lnTo>
                  <a:lnTo>
                    <a:pt x="9129" y="13001"/>
                  </a:lnTo>
                  <a:lnTo>
                    <a:pt x="9197" y="12873"/>
                  </a:lnTo>
                  <a:lnTo>
                    <a:pt x="9253" y="12737"/>
                  </a:lnTo>
                  <a:lnTo>
                    <a:pt x="9297" y="12601"/>
                  </a:lnTo>
                  <a:lnTo>
                    <a:pt x="9331" y="12466"/>
                  </a:lnTo>
                  <a:lnTo>
                    <a:pt x="9365" y="12323"/>
                  </a:lnTo>
                  <a:lnTo>
                    <a:pt x="9376" y="12180"/>
                  </a:lnTo>
                  <a:lnTo>
                    <a:pt x="9376" y="12037"/>
                  </a:lnTo>
                  <a:lnTo>
                    <a:pt x="9376" y="11895"/>
                  </a:lnTo>
                  <a:lnTo>
                    <a:pt x="9365" y="11752"/>
                  </a:lnTo>
                  <a:lnTo>
                    <a:pt x="9331" y="11616"/>
                  </a:lnTo>
                  <a:lnTo>
                    <a:pt x="9297" y="11480"/>
                  </a:lnTo>
                  <a:lnTo>
                    <a:pt x="9253" y="11345"/>
                  </a:lnTo>
                  <a:lnTo>
                    <a:pt x="9197" y="11209"/>
                  </a:lnTo>
                  <a:lnTo>
                    <a:pt x="9129" y="11081"/>
                  </a:lnTo>
                  <a:lnTo>
                    <a:pt x="9062" y="10952"/>
                  </a:lnTo>
                  <a:lnTo>
                    <a:pt x="8973" y="10824"/>
                  </a:lnTo>
                  <a:lnTo>
                    <a:pt x="8883" y="10702"/>
                  </a:lnTo>
                  <a:lnTo>
                    <a:pt x="8793" y="10581"/>
                  </a:lnTo>
                  <a:lnTo>
                    <a:pt x="8681" y="10467"/>
                  </a:lnTo>
                  <a:lnTo>
                    <a:pt x="8569" y="10352"/>
                  </a:lnTo>
                  <a:lnTo>
                    <a:pt x="8446" y="10245"/>
                  </a:lnTo>
                  <a:lnTo>
                    <a:pt x="8312" y="10138"/>
                  </a:lnTo>
                  <a:lnTo>
                    <a:pt x="8177" y="10038"/>
                  </a:lnTo>
                  <a:lnTo>
                    <a:pt x="8032" y="9945"/>
                  </a:lnTo>
                  <a:lnTo>
                    <a:pt x="7886" y="9853"/>
                  </a:lnTo>
                  <a:lnTo>
                    <a:pt x="7729" y="9760"/>
                  </a:lnTo>
                  <a:lnTo>
                    <a:pt x="7561" y="9674"/>
                  </a:lnTo>
                  <a:lnTo>
                    <a:pt x="7393" y="9596"/>
                  </a:lnTo>
                  <a:lnTo>
                    <a:pt x="7225" y="9524"/>
                  </a:lnTo>
                  <a:lnTo>
                    <a:pt x="7046" y="9453"/>
                  </a:lnTo>
                  <a:lnTo>
                    <a:pt x="6856" y="9389"/>
                  </a:lnTo>
                  <a:lnTo>
                    <a:pt x="6665" y="9324"/>
                  </a:lnTo>
                  <a:lnTo>
                    <a:pt x="6475" y="9274"/>
                  </a:lnTo>
                  <a:lnTo>
                    <a:pt x="6273" y="9224"/>
                  </a:lnTo>
                  <a:lnTo>
                    <a:pt x="6071" y="9182"/>
                  </a:lnTo>
                  <a:lnTo>
                    <a:pt x="5859" y="9139"/>
                  </a:lnTo>
                  <a:lnTo>
                    <a:pt x="5657" y="9110"/>
                  </a:lnTo>
                  <a:lnTo>
                    <a:pt x="5433" y="9089"/>
                  </a:lnTo>
                  <a:lnTo>
                    <a:pt x="5220" y="9067"/>
                  </a:lnTo>
                  <a:lnTo>
                    <a:pt x="5220" y="7761"/>
                  </a:lnTo>
                  <a:lnTo>
                    <a:pt x="5355" y="7761"/>
                  </a:lnTo>
                  <a:lnTo>
                    <a:pt x="5500" y="7754"/>
                  </a:lnTo>
                  <a:lnTo>
                    <a:pt x="5635" y="7739"/>
                  </a:lnTo>
                  <a:lnTo>
                    <a:pt x="5758" y="7718"/>
                  </a:lnTo>
                  <a:lnTo>
                    <a:pt x="6027" y="7675"/>
                  </a:lnTo>
                  <a:lnTo>
                    <a:pt x="6273" y="7611"/>
                  </a:lnTo>
                  <a:lnTo>
                    <a:pt x="6508" y="7540"/>
                  </a:lnTo>
                  <a:lnTo>
                    <a:pt x="6721" y="7447"/>
                  </a:lnTo>
                  <a:lnTo>
                    <a:pt x="6934" y="7347"/>
                  </a:lnTo>
                  <a:lnTo>
                    <a:pt x="7124" y="7233"/>
                  </a:lnTo>
                  <a:lnTo>
                    <a:pt x="7292" y="7104"/>
                  </a:lnTo>
                  <a:lnTo>
                    <a:pt x="7449" y="6968"/>
                  </a:lnTo>
                  <a:lnTo>
                    <a:pt x="7584" y="6826"/>
                  </a:lnTo>
                  <a:lnTo>
                    <a:pt x="7696" y="6676"/>
                  </a:lnTo>
                  <a:lnTo>
                    <a:pt x="7785" y="6519"/>
                  </a:lnTo>
                  <a:lnTo>
                    <a:pt x="7852" y="6347"/>
                  </a:lnTo>
                  <a:lnTo>
                    <a:pt x="7875" y="6262"/>
                  </a:lnTo>
                  <a:lnTo>
                    <a:pt x="7897" y="6176"/>
                  </a:lnTo>
                  <a:lnTo>
                    <a:pt x="7908" y="6090"/>
                  </a:lnTo>
                  <a:lnTo>
                    <a:pt x="7908" y="5997"/>
                  </a:lnTo>
                  <a:lnTo>
                    <a:pt x="7908" y="4905"/>
                  </a:lnTo>
                  <a:lnTo>
                    <a:pt x="7998" y="4905"/>
                  </a:lnTo>
                  <a:lnTo>
                    <a:pt x="8088" y="4898"/>
                  </a:lnTo>
                  <a:lnTo>
                    <a:pt x="8166" y="4884"/>
                  </a:lnTo>
                  <a:lnTo>
                    <a:pt x="8244" y="4862"/>
                  </a:lnTo>
                  <a:lnTo>
                    <a:pt x="8323" y="4841"/>
                  </a:lnTo>
                  <a:lnTo>
                    <a:pt x="8390" y="4812"/>
                  </a:lnTo>
                  <a:lnTo>
                    <a:pt x="8457" y="4784"/>
                  </a:lnTo>
                  <a:lnTo>
                    <a:pt x="8525" y="4748"/>
                  </a:lnTo>
                  <a:lnTo>
                    <a:pt x="8581" y="4705"/>
                  </a:lnTo>
                  <a:lnTo>
                    <a:pt x="8625" y="4662"/>
                  </a:lnTo>
                  <a:lnTo>
                    <a:pt x="8670" y="4620"/>
                  </a:lnTo>
                  <a:lnTo>
                    <a:pt x="8704" y="4570"/>
                  </a:lnTo>
                  <a:lnTo>
                    <a:pt x="8737" y="4520"/>
                  </a:lnTo>
                  <a:lnTo>
                    <a:pt x="8760" y="4470"/>
                  </a:lnTo>
                  <a:lnTo>
                    <a:pt x="8771" y="4413"/>
                  </a:lnTo>
                  <a:lnTo>
                    <a:pt x="8771" y="4355"/>
                  </a:lnTo>
                  <a:lnTo>
                    <a:pt x="8771" y="3042"/>
                  </a:lnTo>
                  <a:lnTo>
                    <a:pt x="8771" y="2992"/>
                  </a:lnTo>
                  <a:lnTo>
                    <a:pt x="8760" y="2935"/>
                  </a:lnTo>
                  <a:lnTo>
                    <a:pt x="8737" y="2878"/>
                  </a:lnTo>
                  <a:lnTo>
                    <a:pt x="8704" y="2828"/>
                  </a:lnTo>
                  <a:lnTo>
                    <a:pt x="8670" y="2785"/>
                  </a:lnTo>
                  <a:lnTo>
                    <a:pt x="8625" y="2735"/>
                  </a:lnTo>
                  <a:lnTo>
                    <a:pt x="8569" y="2692"/>
                  </a:lnTo>
                  <a:lnTo>
                    <a:pt x="8513" y="2656"/>
                  </a:lnTo>
                  <a:lnTo>
                    <a:pt x="8457" y="2621"/>
                  </a:lnTo>
                  <a:lnTo>
                    <a:pt x="8390" y="2585"/>
                  </a:lnTo>
                  <a:lnTo>
                    <a:pt x="8323" y="2556"/>
                  </a:lnTo>
                  <a:lnTo>
                    <a:pt x="8244" y="2535"/>
                  </a:lnTo>
                  <a:lnTo>
                    <a:pt x="8166" y="2521"/>
                  </a:lnTo>
                  <a:lnTo>
                    <a:pt x="8076" y="2506"/>
                  </a:lnTo>
                  <a:lnTo>
                    <a:pt x="7998" y="2492"/>
                  </a:lnTo>
                  <a:lnTo>
                    <a:pt x="7091" y="2492"/>
                  </a:lnTo>
                  <a:lnTo>
                    <a:pt x="7091" y="336"/>
                  </a:lnTo>
                  <a:lnTo>
                    <a:pt x="7080" y="265"/>
                  </a:lnTo>
                  <a:lnTo>
                    <a:pt x="7046" y="208"/>
                  </a:lnTo>
                  <a:lnTo>
                    <a:pt x="7001" y="150"/>
                  </a:lnTo>
                  <a:lnTo>
                    <a:pt x="6934" y="100"/>
                  </a:lnTo>
                  <a:lnTo>
                    <a:pt x="6856" y="58"/>
                  </a:lnTo>
                  <a:lnTo>
                    <a:pt x="6766" y="22"/>
                  </a:lnTo>
                  <a:lnTo>
                    <a:pt x="6665" y="8"/>
                  </a:lnTo>
                  <a:lnTo>
                    <a:pt x="6553" y="0"/>
                  </a:lnTo>
                  <a:lnTo>
                    <a:pt x="6452" y="8"/>
                  </a:lnTo>
                  <a:lnTo>
                    <a:pt x="6352" y="22"/>
                  </a:lnTo>
                  <a:lnTo>
                    <a:pt x="6262" y="58"/>
                  </a:lnTo>
                  <a:lnTo>
                    <a:pt x="6184" y="100"/>
                  </a:lnTo>
                  <a:lnTo>
                    <a:pt x="6116" y="150"/>
                  </a:lnTo>
                  <a:lnTo>
                    <a:pt x="6071" y="208"/>
                  </a:lnTo>
                  <a:lnTo>
                    <a:pt x="6038" y="265"/>
                  </a:lnTo>
                  <a:lnTo>
                    <a:pt x="6027" y="336"/>
                  </a:lnTo>
                  <a:lnTo>
                    <a:pt x="6027" y="2492"/>
                  </a:lnTo>
                  <a:lnTo>
                    <a:pt x="3350" y="2492"/>
                  </a:lnTo>
                  <a:lnTo>
                    <a:pt x="3350" y="336"/>
                  </a:lnTo>
                  <a:lnTo>
                    <a:pt x="3338" y="265"/>
                  </a:lnTo>
                  <a:lnTo>
                    <a:pt x="3316" y="208"/>
                  </a:lnTo>
                  <a:lnTo>
                    <a:pt x="3260" y="150"/>
                  </a:lnTo>
                  <a:lnTo>
                    <a:pt x="3193" y="100"/>
                  </a:lnTo>
                  <a:lnTo>
                    <a:pt x="3114" y="58"/>
                  </a:lnTo>
                  <a:lnTo>
                    <a:pt x="3025" y="22"/>
                  </a:lnTo>
                  <a:lnTo>
                    <a:pt x="2935" y="8"/>
                  </a:lnTo>
                  <a:lnTo>
                    <a:pt x="2823" y="0"/>
                  </a:ln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6"/>
            <p:cNvSpPr/>
            <p:nvPr/>
          </p:nvSpPr>
          <p:spPr>
            <a:xfrm flipH="1">
              <a:off x="2648482" y="3336875"/>
              <a:ext cx="45481" cy="86400"/>
            </a:xfrm>
            <a:custGeom>
              <a:avLst/>
              <a:gdLst/>
              <a:ahLst/>
              <a:cxnLst/>
              <a:rect l="l" t="t" r="r" b="b"/>
              <a:pathLst>
                <a:path w="2801" h="3456" extrusionOk="0">
                  <a:moveTo>
                    <a:pt x="1154" y="1"/>
                  </a:moveTo>
                  <a:lnTo>
                    <a:pt x="1054" y="15"/>
                  </a:lnTo>
                  <a:lnTo>
                    <a:pt x="953" y="36"/>
                  </a:lnTo>
                  <a:lnTo>
                    <a:pt x="863" y="72"/>
                  </a:lnTo>
                  <a:lnTo>
                    <a:pt x="785" y="122"/>
                  </a:lnTo>
                  <a:lnTo>
                    <a:pt x="729" y="172"/>
                  </a:lnTo>
                  <a:lnTo>
                    <a:pt x="684" y="236"/>
                  </a:lnTo>
                  <a:lnTo>
                    <a:pt x="661" y="293"/>
                  </a:lnTo>
                  <a:lnTo>
                    <a:pt x="661" y="358"/>
                  </a:lnTo>
                  <a:lnTo>
                    <a:pt x="673" y="429"/>
                  </a:lnTo>
                  <a:lnTo>
                    <a:pt x="718" y="493"/>
                  </a:lnTo>
                  <a:lnTo>
                    <a:pt x="1412" y="1393"/>
                  </a:lnTo>
                  <a:lnTo>
                    <a:pt x="460" y="1393"/>
                  </a:lnTo>
                  <a:lnTo>
                    <a:pt x="393" y="1407"/>
                  </a:lnTo>
                  <a:lnTo>
                    <a:pt x="337" y="1414"/>
                  </a:lnTo>
                  <a:lnTo>
                    <a:pt x="281" y="1436"/>
                  </a:lnTo>
                  <a:lnTo>
                    <a:pt x="225" y="1457"/>
                  </a:lnTo>
                  <a:lnTo>
                    <a:pt x="180" y="1478"/>
                  </a:lnTo>
                  <a:lnTo>
                    <a:pt x="135" y="1507"/>
                  </a:lnTo>
                  <a:lnTo>
                    <a:pt x="101" y="1536"/>
                  </a:lnTo>
                  <a:lnTo>
                    <a:pt x="68" y="1571"/>
                  </a:lnTo>
                  <a:lnTo>
                    <a:pt x="34" y="1607"/>
                  </a:lnTo>
                  <a:lnTo>
                    <a:pt x="23" y="1643"/>
                  </a:lnTo>
                  <a:lnTo>
                    <a:pt x="1" y="1678"/>
                  </a:lnTo>
                  <a:lnTo>
                    <a:pt x="1" y="1721"/>
                  </a:lnTo>
                  <a:lnTo>
                    <a:pt x="1" y="1757"/>
                  </a:lnTo>
                  <a:lnTo>
                    <a:pt x="12" y="1800"/>
                  </a:lnTo>
                  <a:lnTo>
                    <a:pt x="23" y="1843"/>
                  </a:lnTo>
                  <a:lnTo>
                    <a:pt x="57" y="1878"/>
                  </a:lnTo>
                  <a:lnTo>
                    <a:pt x="1132" y="3270"/>
                  </a:lnTo>
                  <a:lnTo>
                    <a:pt x="1177" y="3313"/>
                  </a:lnTo>
                  <a:lnTo>
                    <a:pt x="1222" y="3349"/>
                  </a:lnTo>
                  <a:lnTo>
                    <a:pt x="1278" y="3385"/>
                  </a:lnTo>
                  <a:lnTo>
                    <a:pt x="1334" y="3413"/>
                  </a:lnTo>
                  <a:lnTo>
                    <a:pt x="1401" y="3435"/>
                  </a:lnTo>
                  <a:lnTo>
                    <a:pt x="1468" y="3449"/>
                  </a:lnTo>
                  <a:lnTo>
                    <a:pt x="1535" y="3456"/>
                  </a:lnTo>
                  <a:lnTo>
                    <a:pt x="1670" y="3456"/>
                  </a:lnTo>
                  <a:lnTo>
                    <a:pt x="1726" y="3449"/>
                  </a:lnTo>
                  <a:lnTo>
                    <a:pt x="1782" y="3442"/>
                  </a:lnTo>
                  <a:lnTo>
                    <a:pt x="1849" y="3427"/>
                  </a:lnTo>
                  <a:lnTo>
                    <a:pt x="1938" y="3385"/>
                  </a:lnTo>
                  <a:lnTo>
                    <a:pt x="2006" y="3342"/>
                  </a:lnTo>
                  <a:lnTo>
                    <a:pt x="2073" y="3292"/>
                  </a:lnTo>
                  <a:lnTo>
                    <a:pt x="2106" y="3228"/>
                  </a:lnTo>
                  <a:lnTo>
                    <a:pt x="2129" y="3163"/>
                  </a:lnTo>
                  <a:lnTo>
                    <a:pt x="2140" y="3099"/>
                  </a:lnTo>
                  <a:lnTo>
                    <a:pt x="2118" y="3035"/>
                  </a:lnTo>
                  <a:lnTo>
                    <a:pt x="2084" y="2971"/>
                  </a:lnTo>
                  <a:lnTo>
                    <a:pt x="1378" y="2071"/>
                  </a:lnTo>
                  <a:lnTo>
                    <a:pt x="2274" y="2071"/>
                  </a:lnTo>
                  <a:lnTo>
                    <a:pt x="2342" y="2064"/>
                  </a:lnTo>
                  <a:lnTo>
                    <a:pt x="2409" y="2057"/>
                  </a:lnTo>
                  <a:lnTo>
                    <a:pt x="2476" y="2042"/>
                  </a:lnTo>
                  <a:lnTo>
                    <a:pt x="2532" y="2021"/>
                  </a:lnTo>
                  <a:lnTo>
                    <a:pt x="2588" y="2000"/>
                  </a:lnTo>
                  <a:lnTo>
                    <a:pt x="2633" y="1971"/>
                  </a:lnTo>
                  <a:lnTo>
                    <a:pt x="2678" y="1942"/>
                  </a:lnTo>
                  <a:lnTo>
                    <a:pt x="2711" y="1907"/>
                  </a:lnTo>
                  <a:lnTo>
                    <a:pt x="2745" y="1871"/>
                  </a:lnTo>
                  <a:lnTo>
                    <a:pt x="2767" y="1828"/>
                  </a:lnTo>
                  <a:lnTo>
                    <a:pt x="2790" y="1793"/>
                  </a:lnTo>
                  <a:lnTo>
                    <a:pt x="2801" y="1750"/>
                  </a:lnTo>
                  <a:lnTo>
                    <a:pt x="2801" y="1707"/>
                  </a:lnTo>
                  <a:lnTo>
                    <a:pt x="2790" y="1664"/>
                  </a:lnTo>
                  <a:lnTo>
                    <a:pt x="2767" y="1621"/>
                  </a:lnTo>
                  <a:lnTo>
                    <a:pt x="2745" y="1578"/>
                  </a:lnTo>
                  <a:lnTo>
                    <a:pt x="1658" y="193"/>
                  </a:lnTo>
                  <a:lnTo>
                    <a:pt x="1602" y="129"/>
                  </a:lnTo>
                  <a:lnTo>
                    <a:pt x="1535" y="86"/>
                  </a:lnTo>
                  <a:lnTo>
                    <a:pt x="1446" y="43"/>
                  </a:lnTo>
                  <a:lnTo>
                    <a:pt x="1356" y="22"/>
                  </a:lnTo>
                  <a:lnTo>
                    <a:pt x="1255" y="8"/>
                  </a:lnTo>
                  <a:lnTo>
                    <a:pt x="1154" y="1"/>
                  </a:ln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6"/>
            <p:cNvSpPr/>
            <p:nvPr/>
          </p:nvSpPr>
          <p:spPr>
            <a:xfrm flipH="1">
              <a:off x="2362020" y="3151800"/>
              <a:ext cx="145699" cy="250075"/>
            </a:xfrm>
            <a:custGeom>
              <a:avLst/>
              <a:gdLst/>
              <a:ahLst/>
              <a:cxnLst/>
              <a:rect l="l" t="t" r="r" b="b"/>
              <a:pathLst>
                <a:path w="8973" h="10003" extrusionOk="0">
                  <a:moveTo>
                    <a:pt x="7920" y="678"/>
                  </a:moveTo>
                  <a:lnTo>
                    <a:pt x="7920" y="2492"/>
                  </a:lnTo>
                  <a:lnTo>
                    <a:pt x="1065" y="2492"/>
                  </a:lnTo>
                  <a:lnTo>
                    <a:pt x="1065" y="678"/>
                  </a:lnTo>
                  <a:close/>
                  <a:moveTo>
                    <a:pt x="7920" y="3163"/>
                  </a:moveTo>
                  <a:lnTo>
                    <a:pt x="7920" y="4862"/>
                  </a:lnTo>
                  <a:lnTo>
                    <a:pt x="1065" y="4862"/>
                  </a:lnTo>
                  <a:lnTo>
                    <a:pt x="1065" y="3163"/>
                  </a:lnTo>
                  <a:close/>
                  <a:moveTo>
                    <a:pt x="7920" y="5540"/>
                  </a:moveTo>
                  <a:lnTo>
                    <a:pt x="7920" y="7039"/>
                  </a:lnTo>
                  <a:lnTo>
                    <a:pt x="1065" y="7039"/>
                  </a:lnTo>
                  <a:lnTo>
                    <a:pt x="1065" y="5540"/>
                  </a:lnTo>
                  <a:close/>
                  <a:moveTo>
                    <a:pt x="7920" y="7711"/>
                  </a:moveTo>
                  <a:lnTo>
                    <a:pt x="7920" y="9331"/>
                  </a:lnTo>
                  <a:lnTo>
                    <a:pt x="1065" y="9331"/>
                  </a:lnTo>
                  <a:lnTo>
                    <a:pt x="1065" y="7711"/>
                  </a:lnTo>
                  <a:close/>
                  <a:moveTo>
                    <a:pt x="527" y="0"/>
                  </a:moveTo>
                  <a:lnTo>
                    <a:pt x="426" y="7"/>
                  </a:lnTo>
                  <a:lnTo>
                    <a:pt x="325" y="29"/>
                  </a:lnTo>
                  <a:lnTo>
                    <a:pt x="236" y="57"/>
                  </a:lnTo>
                  <a:lnTo>
                    <a:pt x="157" y="100"/>
                  </a:lnTo>
                  <a:lnTo>
                    <a:pt x="90" y="150"/>
                  </a:lnTo>
                  <a:lnTo>
                    <a:pt x="45" y="207"/>
                  </a:lnTo>
                  <a:lnTo>
                    <a:pt x="12" y="271"/>
                  </a:lnTo>
                  <a:lnTo>
                    <a:pt x="1" y="336"/>
                  </a:lnTo>
                  <a:lnTo>
                    <a:pt x="1" y="9667"/>
                  </a:lnTo>
                  <a:lnTo>
                    <a:pt x="12" y="9738"/>
                  </a:lnTo>
                  <a:lnTo>
                    <a:pt x="45" y="9795"/>
                  </a:lnTo>
                  <a:lnTo>
                    <a:pt x="90" y="9852"/>
                  </a:lnTo>
                  <a:lnTo>
                    <a:pt x="157" y="9902"/>
                  </a:lnTo>
                  <a:lnTo>
                    <a:pt x="236" y="9945"/>
                  </a:lnTo>
                  <a:lnTo>
                    <a:pt x="325" y="9981"/>
                  </a:lnTo>
                  <a:lnTo>
                    <a:pt x="426" y="9995"/>
                  </a:lnTo>
                  <a:lnTo>
                    <a:pt x="527" y="10002"/>
                  </a:lnTo>
                  <a:lnTo>
                    <a:pt x="8446" y="10002"/>
                  </a:lnTo>
                  <a:lnTo>
                    <a:pt x="8558" y="9995"/>
                  </a:lnTo>
                  <a:lnTo>
                    <a:pt x="8648" y="9981"/>
                  </a:lnTo>
                  <a:lnTo>
                    <a:pt x="8737" y="9945"/>
                  </a:lnTo>
                  <a:lnTo>
                    <a:pt x="8816" y="9902"/>
                  </a:lnTo>
                  <a:lnTo>
                    <a:pt x="8883" y="9852"/>
                  </a:lnTo>
                  <a:lnTo>
                    <a:pt x="8939" y="9795"/>
                  </a:lnTo>
                  <a:lnTo>
                    <a:pt x="8961" y="9738"/>
                  </a:lnTo>
                  <a:lnTo>
                    <a:pt x="8973" y="9667"/>
                  </a:lnTo>
                  <a:lnTo>
                    <a:pt x="8973" y="336"/>
                  </a:lnTo>
                  <a:lnTo>
                    <a:pt x="8961" y="271"/>
                  </a:lnTo>
                  <a:lnTo>
                    <a:pt x="8939" y="207"/>
                  </a:lnTo>
                  <a:lnTo>
                    <a:pt x="8883" y="150"/>
                  </a:lnTo>
                  <a:lnTo>
                    <a:pt x="8816" y="100"/>
                  </a:lnTo>
                  <a:lnTo>
                    <a:pt x="8737" y="57"/>
                  </a:lnTo>
                  <a:lnTo>
                    <a:pt x="8648" y="29"/>
                  </a:lnTo>
                  <a:lnTo>
                    <a:pt x="8558" y="7"/>
                  </a:lnTo>
                  <a:lnTo>
                    <a:pt x="8446" y="0"/>
                  </a:ln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6"/>
            <p:cNvSpPr/>
            <p:nvPr/>
          </p:nvSpPr>
          <p:spPr>
            <a:xfrm flipH="1">
              <a:off x="2526441" y="3268525"/>
              <a:ext cx="17293" cy="16800"/>
            </a:xfrm>
            <a:custGeom>
              <a:avLst/>
              <a:gdLst/>
              <a:ahLst/>
              <a:cxnLst/>
              <a:rect l="l" t="t" r="r" b="b"/>
              <a:pathLst>
                <a:path w="1065" h="672" extrusionOk="0">
                  <a:moveTo>
                    <a:pt x="527" y="0"/>
                  </a:moveTo>
                  <a:lnTo>
                    <a:pt x="426" y="7"/>
                  </a:lnTo>
                  <a:lnTo>
                    <a:pt x="326" y="22"/>
                  </a:lnTo>
                  <a:lnTo>
                    <a:pt x="236" y="57"/>
                  </a:lnTo>
                  <a:lnTo>
                    <a:pt x="158" y="93"/>
                  </a:lnTo>
                  <a:lnTo>
                    <a:pt x="90" y="143"/>
                  </a:lnTo>
                  <a:lnTo>
                    <a:pt x="46" y="200"/>
                  </a:lnTo>
                  <a:lnTo>
                    <a:pt x="12" y="264"/>
                  </a:lnTo>
                  <a:lnTo>
                    <a:pt x="1" y="336"/>
                  </a:lnTo>
                  <a:lnTo>
                    <a:pt x="12" y="400"/>
                  </a:lnTo>
                  <a:lnTo>
                    <a:pt x="46" y="464"/>
                  </a:lnTo>
                  <a:lnTo>
                    <a:pt x="90" y="521"/>
                  </a:lnTo>
                  <a:lnTo>
                    <a:pt x="158" y="571"/>
                  </a:lnTo>
                  <a:lnTo>
                    <a:pt x="236" y="614"/>
                  </a:lnTo>
                  <a:lnTo>
                    <a:pt x="326" y="643"/>
                  </a:lnTo>
                  <a:lnTo>
                    <a:pt x="426" y="664"/>
                  </a:lnTo>
                  <a:lnTo>
                    <a:pt x="527" y="671"/>
                  </a:lnTo>
                  <a:lnTo>
                    <a:pt x="639" y="664"/>
                  </a:lnTo>
                  <a:lnTo>
                    <a:pt x="740" y="643"/>
                  </a:lnTo>
                  <a:lnTo>
                    <a:pt x="830" y="614"/>
                  </a:lnTo>
                  <a:lnTo>
                    <a:pt x="908" y="571"/>
                  </a:lnTo>
                  <a:lnTo>
                    <a:pt x="975" y="521"/>
                  </a:lnTo>
                  <a:lnTo>
                    <a:pt x="1020" y="464"/>
                  </a:lnTo>
                  <a:lnTo>
                    <a:pt x="1054" y="400"/>
                  </a:lnTo>
                  <a:lnTo>
                    <a:pt x="1065" y="336"/>
                  </a:lnTo>
                  <a:lnTo>
                    <a:pt x="1054" y="264"/>
                  </a:lnTo>
                  <a:lnTo>
                    <a:pt x="1020" y="200"/>
                  </a:lnTo>
                  <a:lnTo>
                    <a:pt x="975" y="143"/>
                  </a:lnTo>
                  <a:lnTo>
                    <a:pt x="908" y="93"/>
                  </a:lnTo>
                  <a:lnTo>
                    <a:pt x="830" y="57"/>
                  </a:lnTo>
                  <a:lnTo>
                    <a:pt x="740" y="22"/>
                  </a:lnTo>
                  <a:lnTo>
                    <a:pt x="639" y="7"/>
                  </a:lnTo>
                  <a:lnTo>
                    <a:pt x="527" y="0"/>
                  </a:lnTo>
                  <a:close/>
                </a:path>
              </a:pathLst>
            </a:custGeom>
            <a:solidFill>
              <a:srgbClr val="00C3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CuadroTexto 35"/>
          <p:cNvSpPr txBox="1"/>
          <p:nvPr/>
        </p:nvSpPr>
        <p:spPr>
          <a:xfrm>
            <a:off x="168283" y="3483106"/>
            <a:ext cx="5647781" cy="738664"/>
          </a:xfrm>
          <a:prstGeom prst="rect">
            <a:avLst/>
          </a:prstGeom>
          <a:noFill/>
        </p:spPr>
        <p:txBody>
          <a:bodyPr wrap="square" rtlCol="0">
            <a:spAutoFit/>
          </a:bodyPr>
          <a:lstStyle/>
          <a:p>
            <a:r>
              <a:rPr lang="es-CO" dirty="0" smtClean="0">
                <a:solidFill>
                  <a:srgbClr val="FF0000"/>
                </a:solidFill>
              </a:rPr>
              <a:t>Esta la podríamos dejar para la metodología. Aunque creo que podríamos dejar una parte de desarrollo tecnológico por etapas en el </a:t>
            </a:r>
            <a:r>
              <a:rPr lang="es-CO" dirty="0" err="1" smtClean="0">
                <a:solidFill>
                  <a:srgbClr val="FF0000"/>
                </a:solidFill>
              </a:rPr>
              <a:t>step</a:t>
            </a:r>
            <a:r>
              <a:rPr lang="es-CO" dirty="0" smtClean="0">
                <a:solidFill>
                  <a:srgbClr val="FF0000"/>
                </a:solidFill>
              </a:rPr>
              <a:t> 1 e integración de etapas en el </a:t>
            </a:r>
            <a:r>
              <a:rPr lang="es-CO" dirty="0" err="1" smtClean="0">
                <a:solidFill>
                  <a:srgbClr val="FF0000"/>
                </a:solidFill>
              </a:rPr>
              <a:t>Step</a:t>
            </a:r>
            <a:r>
              <a:rPr lang="es-CO" dirty="0" smtClean="0">
                <a:solidFill>
                  <a:srgbClr val="FF0000"/>
                </a:solidFill>
              </a:rPr>
              <a:t> 2.</a:t>
            </a:r>
            <a:endParaRPr lang="es-CO" dirty="0">
              <a:solidFill>
                <a:srgbClr val="FF0000"/>
              </a:solidFill>
            </a:endParaRPr>
          </a:p>
        </p:txBody>
      </p:sp>
    </p:spTree>
    <p:extLst>
      <p:ext uri="{BB962C8B-B14F-4D97-AF65-F5344CB8AC3E}">
        <p14:creationId xmlns:p14="http://schemas.microsoft.com/office/powerpoint/2010/main" val="2884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3">
            <a:alphaModFix amt="55000"/>
          </a:blip>
          <a:srcRect/>
          <a:stretch/>
        </p:blipFill>
        <p:spPr>
          <a:xfrm>
            <a:off x="0" y="883326"/>
            <a:ext cx="9144001" cy="3588698"/>
          </a:xfrm>
          <a:prstGeom prst="rect">
            <a:avLst/>
          </a:prstGeom>
          <a:noFill/>
          <a:ln>
            <a:noFill/>
          </a:ln>
        </p:spPr>
      </p:pic>
      <p:grpSp>
        <p:nvGrpSpPr>
          <p:cNvPr id="69" name="Google Shape;69;p14"/>
          <p:cNvGrpSpPr/>
          <p:nvPr/>
        </p:nvGrpSpPr>
        <p:grpSpPr>
          <a:xfrm>
            <a:off x="1244137" y="1937875"/>
            <a:ext cx="1985875" cy="2164225"/>
            <a:chOff x="1244137" y="1785475"/>
            <a:chExt cx="1985875" cy="2164225"/>
          </a:xfrm>
        </p:grpSpPr>
        <p:sp>
          <p:nvSpPr>
            <p:cNvPr id="70" name="Google Shape;70;p14"/>
            <p:cNvSpPr/>
            <p:nvPr/>
          </p:nvSpPr>
          <p:spPr>
            <a:xfrm>
              <a:off x="2237075" y="3540200"/>
              <a:ext cx="162000" cy="409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 name="Google Shape;71;p14"/>
            <p:cNvPicPr preferRelativeResize="0"/>
            <p:nvPr/>
          </p:nvPicPr>
          <p:blipFill rotWithShape="1">
            <a:blip r:embed="rId4">
              <a:alphaModFix/>
            </a:blip>
            <a:srcRect/>
            <a:stretch/>
          </p:blipFill>
          <p:spPr>
            <a:xfrm>
              <a:off x="1244137" y="1785475"/>
              <a:ext cx="1985875" cy="1985875"/>
            </a:xfrm>
            <a:prstGeom prst="rect">
              <a:avLst/>
            </a:prstGeom>
            <a:noFill/>
            <a:ln>
              <a:noFill/>
            </a:ln>
          </p:spPr>
        </p:pic>
      </p:grpSp>
      <p:grpSp>
        <p:nvGrpSpPr>
          <p:cNvPr id="72" name="Google Shape;72;p14"/>
          <p:cNvGrpSpPr/>
          <p:nvPr/>
        </p:nvGrpSpPr>
        <p:grpSpPr>
          <a:xfrm>
            <a:off x="5910350" y="2081213"/>
            <a:ext cx="1985876" cy="2147800"/>
            <a:chOff x="5453150" y="1852613"/>
            <a:chExt cx="1985876" cy="2147800"/>
          </a:xfrm>
        </p:grpSpPr>
        <p:sp>
          <p:nvSpPr>
            <p:cNvPr id="73" name="Google Shape;73;p14"/>
            <p:cNvSpPr/>
            <p:nvPr/>
          </p:nvSpPr>
          <p:spPr>
            <a:xfrm>
              <a:off x="6381750" y="3590913"/>
              <a:ext cx="162000" cy="409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 name="Google Shape;74;p14"/>
            <p:cNvPicPr preferRelativeResize="0"/>
            <p:nvPr/>
          </p:nvPicPr>
          <p:blipFill rotWithShape="1">
            <a:blip r:embed="rId4">
              <a:alphaModFix/>
            </a:blip>
            <a:srcRect/>
            <a:stretch/>
          </p:blipFill>
          <p:spPr>
            <a:xfrm>
              <a:off x="5453150" y="1852613"/>
              <a:ext cx="1985876" cy="1985875"/>
            </a:xfrm>
            <a:prstGeom prst="rect">
              <a:avLst/>
            </a:prstGeom>
            <a:noFill/>
            <a:ln>
              <a:noFill/>
            </a:ln>
          </p:spPr>
        </p:pic>
      </p:grpSp>
      <p:pic>
        <p:nvPicPr>
          <p:cNvPr id="75" name="Google Shape;75;p14"/>
          <p:cNvPicPr preferRelativeResize="0"/>
          <p:nvPr/>
        </p:nvPicPr>
        <p:blipFill rotWithShape="1">
          <a:blip r:embed="rId5">
            <a:alphaModFix/>
          </a:blip>
          <a:srcRect/>
          <a:stretch/>
        </p:blipFill>
        <p:spPr>
          <a:xfrm>
            <a:off x="4259200" y="2080925"/>
            <a:ext cx="625600" cy="682375"/>
          </a:xfrm>
          <a:prstGeom prst="rect">
            <a:avLst/>
          </a:prstGeom>
          <a:noFill/>
          <a:ln>
            <a:noFill/>
          </a:ln>
        </p:spPr>
      </p:pic>
      <p:cxnSp>
        <p:nvCxnSpPr>
          <p:cNvPr id="76" name="Google Shape;76;p14"/>
          <p:cNvCxnSpPr>
            <a:stCxn id="71" idx="0"/>
            <a:endCxn id="75" idx="0"/>
          </p:cNvCxnSpPr>
          <p:nvPr/>
        </p:nvCxnSpPr>
        <p:spPr>
          <a:xfrm>
            <a:off x="2237075" y="1937875"/>
            <a:ext cx="2334900" cy="143100"/>
          </a:xfrm>
          <a:prstGeom prst="straightConnector1">
            <a:avLst/>
          </a:prstGeom>
          <a:noFill/>
          <a:ln w="28575" cap="flat" cmpd="sng">
            <a:solidFill>
              <a:srgbClr val="000000"/>
            </a:solidFill>
            <a:prstDash val="dot"/>
            <a:round/>
            <a:headEnd type="oval" w="sm" len="sm"/>
            <a:tailEnd type="none" w="sm" len="sm"/>
          </a:ln>
        </p:spPr>
      </p:cxnSp>
      <p:cxnSp>
        <p:nvCxnSpPr>
          <p:cNvPr id="77" name="Google Shape;77;p14"/>
          <p:cNvCxnSpPr>
            <a:stCxn id="74" idx="0"/>
            <a:endCxn id="75" idx="0"/>
          </p:cNvCxnSpPr>
          <p:nvPr/>
        </p:nvCxnSpPr>
        <p:spPr>
          <a:xfrm rot="10800000">
            <a:off x="4571988" y="2080913"/>
            <a:ext cx="2331300" cy="300"/>
          </a:xfrm>
          <a:prstGeom prst="straightConnector1">
            <a:avLst/>
          </a:prstGeom>
          <a:noFill/>
          <a:ln w="28575" cap="flat" cmpd="sng">
            <a:solidFill>
              <a:srgbClr val="000000"/>
            </a:solidFill>
            <a:prstDash val="dot"/>
            <a:round/>
            <a:headEnd type="oval" w="sm" len="sm"/>
            <a:tailEnd type="none" w="sm" len="sm"/>
          </a:ln>
        </p:spPr>
      </p:cxnSp>
      <p:grpSp>
        <p:nvGrpSpPr>
          <p:cNvPr id="78" name="Google Shape;78;p14"/>
          <p:cNvGrpSpPr/>
          <p:nvPr/>
        </p:nvGrpSpPr>
        <p:grpSpPr>
          <a:xfrm>
            <a:off x="3954288" y="29726"/>
            <a:ext cx="1224000" cy="1377275"/>
            <a:chOff x="4106688" y="-46474"/>
            <a:chExt cx="1224000" cy="1377275"/>
          </a:xfrm>
        </p:grpSpPr>
        <p:sp>
          <p:nvSpPr>
            <p:cNvPr id="79" name="Google Shape;79;p14"/>
            <p:cNvSpPr/>
            <p:nvPr/>
          </p:nvSpPr>
          <p:spPr>
            <a:xfrm>
              <a:off x="4106688" y="28838"/>
              <a:ext cx="1224000" cy="12240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 name="Google Shape;80;p14"/>
            <p:cNvPicPr preferRelativeResize="0"/>
            <p:nvPr/>
          </p:nvPicPr>
          <p:blipFill rotWithShape="1">
            <a:blip r:embed="rId6">
              <a:alphaModFix/>
            </a:blip>
            <a:srcRect l="14046" r="21283"/>
            <a:stretch/>
          </p:blipFill>
          <p:spPr>
            <a:xfrm>
              <a:off x="4214887" y="-46474"/>
              <a:ext cx="890700" cy="1377275"/>
            </a:xfrm>
            <a:prstGeom prst="rect">
              <a:avLst/>
            </a:prstGeom>
            <a:noFill/>
            <a:ln>
              <a:noFill/>
            </a:ln>
          </p:spPr>
        </p:pic>
      </p:grpSp>
      <p:grpSp>
        <p:nvGrpSpPr>
          <p:cNvPr id="81" name="Google Shape;81;p14"/>
          <p:cNvGrpSpPr/>
          <p:nvPr/>
        </p:nvGrpSpPr>
        <p:grpSpPr>
          <a:xfrm>
            <a:off x="152400" y="3174825"/>
            <a:ext cx="1224000" cy="1224000"/>
            <a:chOff x="152400" y="3098625"/>
            <a:chExt cx="1224000" cy="1224000"/>
          </a:xfrm>
        </p:grpSpPr>
        <p:sp>
          <p:nvSpPr>
            <p:cNvPr id="82" name="Google Shape;82;p14"/>
            <p:cNvSpPr/>
            <p:nvPr/>
          </p:nvSpPr>
          <p:spPr>
            <a:xfrm>
              <a:off x="152400" y="3098625"/>
              <a:ext cx="1224000" cy="12240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 name="Google Shape;83;p14"/>
            <p:cNvPicPr preferRelativeResize="0"/>
            <p:nvPr/>
          </p:nvPicPr>
          <p:blipFill rotWithShape="1">
            <a:blip r:embed="rId7">
              <a:alphaModFix/>
            </a:blip>
            <a:srcRect t="11405" b="9990"/>
            <a:stretch/>
          </p:blipFill>
          <p:spPr>
            <a:xfrm>
              <a:off x="183300" y="3370904"/>
              <a:ext cx="1061975" cy="784372"/>
            </a:xfrm>
            <a:prstGeom prst="rect">
              <a:avLst/>
            </a:prstGeom>
            <a:noFill/>
            <a:ln>
              <a:noFill/>
            </a:ln>
          </p:spPr>
        </p:pic>
      </p:grpSp>
      <p:grpSp>
        <p:nvGrpSpPr>
          <p:cNvPr id="84" name="Google Shape;84;p14"/>
          <p:cNvGrpSpPr/>
          <p:nvPr/>
        </p:nvGrpSpPr>
        <p:grpSpPr>
          <a:xfrm>
            <a:off x="152400" y="1417200"/>
            <a:ext cx="1224000" cy="1224000"/>
            <a:chOff x="0" y="731400"/>
            <a:chExt cx="1224000" cy="1224000"/>
          </a:xfrm>
        </p:grpSpPr>
        <p:sp>
          <p:nvSpPr>
            <p:cNvPr id="85" name="Google Shape;85;p14"/>
            <p:cNvSpPr/>
            <p:nvPr/>
          </p:nvSpPr>
          <p:spPr>
            <a:xfrm>
              <a:off x="0" y="731400"/>
              <a:ext cx="1224000" cy="12240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 name="Google Shape;86;p14"/>
            <p:cNvPicPr preferRelativeResize="0"/>
            <p:nvPr/>
          </p:nvPicPr>
          <p:blipFill rotWithShape="1">
            <a:blip r:embed="rId8">
              <a:alphaModFix/>
            </a:blip>
            <a:srcRect l="25422" r="25165"/>
            <a:stretch/>
          </p:blipFill>
          <p:spPr>
            <a:xfrm>
              <a:off x="369250" y="807597"/>
              <a:ext cx="509455" cy="1061975"/>
            </a:xfrm>
            <a:prstGeom prst="rect">
              <a:avLst/>
            </a:prstGeom>
            <a:noFill/>
            <a:ln>
              <a:noFill/>
            </a:ln>
          </p:spPr>
        </p:pic>
      </p:grpSp>
      <p:cxnSp>
        <p:nvCxnSpPr>
          <p:cNvPr id="87" name="Google Shape;87;p14"/>
          <p:cNvCxnSpPr>
            <a:endCxn id="85" idx="6"/>
          </p:cNvCxnSpPr>
          <p:nvPr/>
        </p:nvCxnSpPr>
        <p:spPr>
          <a:xfrm rot="10800000">
            <a:off x="1376400" y="2029200"/>
            <a:ext cx="894600" cy="1142100"/>
          </a:xfrm>
          <a:prstGeom prst="straightConnector1">
            <a:avLst/>
          </a:prstGeom>
          <a:noFill/>
          <a:ln w="38100" cap="flat" cmpd="sng">
            <a:solidFill>
              <a:srgbClr val="EFEFEF"/>
            </a:solidFill>
            <a:prstDash val="solid"/>
            <a:round/>
            <a:headEnd type="none" w="sm" len="sm"/>
            <a:tailEnd type="triangle" w="med" len="med"/>
          </a:ln>
        </p:spPr>
      </p:cxnSp>
      <p:cxnSp>
        <p:nvCxnSpPr>
          <p:cNvPr id="88" name="Google Shape;88;p14"/>
          <p:cNvCxnSpPr/>
          <p:nvPr/>
        </p:nvCxnSpPr>
        <p:spPr>
          <a:xfrm rot="10800000">
            <a:off x="1321575" y="3839300"/>
            <a:ext cx="648600" cy="10800"/>
          </a:xfrm>
          <a:prstGeom prst="straightConnector1">
            <a:avLst/>
          </a:prstGeom>
          <a:noFill/>
          <a:ln w="38100" cap="flat" cmpd="sng">
            <a:solidFill>
              <a:srgbClr val="F3F3F3"/>
            </a:solidFill>
            <a:prstDash val="solid"/>
            <a:round/>
            <a:headEnd type="none" w="sm" len="sm"/>
            <a:tailEnd type="triangle" w="med" len="med"/>
          </a:ln>
        </p:spPr>
      </p:cxnSp>
      <p:grpSp>
        <p:nvGrpSpPr>
          <p:cNvPr id="89" name="Google Shape;89;p14"/>
          <p:cNvGrpSpPr/>
          <p:nvPr/>
        </p:nvGrpSpPr>
        <p:grpSpPr>
          <a:xfrm>
            <a:off x="2008475" y="76200"/>
            <a:ext cx="1224000" cy="1252854"/>
            <a:chOff x="2237075" y="0"/>
            <a:chExt cx="1224000" cy="1252854"/>
          </a:xfrm>
        </p:grpSpPr>
        <p:sp>
          <p:nvSpPr>
            <p:cNvPr id="90" name="Google Shape;90;p14"/>
            <p:cNvSpPr/>
            <p:nvPr/>
          </p:nvSpPr>
          <p:spPr>
            <a:xfrm>
              <a:off x="2237075" y="28854"/>
              <a:ext cx="1224000" cy="12240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 name="Google Shape;91;p14"/>
            <p:cNvPicPr preferRelativeResize="0"/>
            <p:nvPr/>
          </p:nvPicPr>
          <p:blipFill rotWithShape="1">
            <a:blip r:embed="rId8">
              <a:alphaModFix/>
            </a:blip>
            <a:srcRect l="25422" r="25165"/>
            <a:stretch/>
          </p:blipFill>
          <p:spPr>
            <a:xfrm>
              <a:off x="2566475" y="0"/>
              <a:ext cx="548535" cy="1224000"/>
            </a:xfrm>
            <a:prstGeom prst="rect">
              <a:avLst/>
            </a:prstGeom>
            <a:noFill/>
            <a:ln>
              <a:noFill/>
            </a:ln>
          </p:spPr>
        </p:pic>
      </p:grpSp>
      <p:cxnSp>
        <p:nvCxnSpPr>
          <p:cNvPr id="92" name="Google Shape;92;p14"/>
          <p:cNvCxnSpPr>
            <a:stCxn id="75" idx="0"/>
          </p:cNvCxnSpPr>
          <p:nvPr/>
        </p:nvCxnSpPr>
        <p:spPr>
          <a:xfrm rot="10800000">
            <a:off x="4557000" y="1353425"/>
            <a:ext cx="15000" cy="727500"/>
          </a:xfrm>
          <a:prstGeom prst="straightConnector1">
            <a:avLst/>
          </a:prstGeom>
          <a:noFill/>
          <a:ln w="28575" cap="flat" cmpd="sng">
            <a:solidFill>
              <a:srgbClr val="999999"/>
            </a:solidFill>
            <a:prstDash val="solid"/>
            <a:round/>
            <a:headEnd type="triangle" w="med" len="med"/>
            <a:tailEnd type="triangle" w="med" len="med"/>
          </a:ln>
        </p:spPr>
      </p:cxnSp>
      <p:cxnSp>
        <p:nvCxnSpPr>
          <p:cNvPr id="93" name="Google Shape;93;p14"/>
          <p:cNvCxnSpPr/>
          <p:nvPr/>
        </p:nvCxnSpPr>
        <p:spPr>
          <a:xfrm>
            <a:off x="3320075" y="672204"/>
            <a:ext cx="612000" cy="14400"/>
          </a:xfrm>
          <a:prstGeom prst="straightConnector1">
            <a:avLst/>
          </a:prstGeom>
          <a:noFill/>
          <a:ln w="28575" cap="flat" cmpd="sng">
            <a:solidFill>
              <a:srgbClr val="999999"/>
            </a:solidFill>
            <a:prstDash val="solid"/>
            <a:round/>
            <a:headEnd type="triangle" w="med" len="med"/>
            <a:tailEnd type="triangle" w="med" len="med"/>
          </a:ln>
        </p:spPr>
      </p:cxnSp>
      <p:cxnSp>
        <p:nvCxnSpPr>
          <p:cNvPr id="94" name="Google Shape;94;p14"/>
          <p:cNvCxnSpPr/>
          <p:nvPr/>
        </p:nvCxnSpPr>
        <p:spPr>
          <a:xfrm>
            <a:off x="5253162" y="718401"/>
            <a:ext cx="612000" cy="1800"/>
          </a:xfrm>
          <a:prstGeom prst="straightConnector1">
            <a:avLst/>
          </a:prstGeom>
          <a:noFill/>
          <a:ln w="28575" cap="flat" cmpd="sng">
            <a:solidFill>
              <a:srgbClr val="999999"/>
            </a:solidFill>
            <a:prstDash val="solid"/>
            <a:round/>
            <a:headEnd type="triangle" w="med" len="med"/>
            <a:tailEnd type="triangle" w="med" len="med"/>
          </a:ln>
        </p:spPr>
      </p:cxnSp>
      <p:pic>
        <p:nvPicPr>
          <p:cNvPr id="95" name="Google Shape;95;p14"/>
          <p:cNvPicPr preferRelativeResize="0"/>
          <p:nvPr/>
        </p:nvPicPr>
        <p:blipFill rotWithShape="1">
          <a:blip r:embed="rId9">
            <a:alphaModFix/>
          </a:blip>
          <a:srcRect l="4182" r="7384" b="8817"/>
          <a:stretch/>
        </p:blipFill>
        <p:spPr>
          <a:xfrm>
            <a:off x="5910075" y="108650"/>
            <a:ext cx="1259975" cy="957862"/>
          </a:xfrm>
          <a:prstGeom prst="rect">
            <a:avLst/>
          </a:prstGeom>
          <a:noFill/>
          <a:ln>
            <a:noFill/>
          </a:ln>
        </p:spPr>
      </p:pic>
      <p:grpSp>
        <p:nvGrpSpPr>
          <p:cNvPr id="96" name="Google Shape;96;p14"/>
          <p:cNvGrpSpPr/>
          <p:nvPr/>
        </p:nvGrpSpPr>
        <p:grpSpPr>
          <a:xfrm>
            <a:off x="7856639" y="75414"/>
            <a:ext cx="1259977" cy="1259946"/>
            <a:chOff x="7349250" y="1961963"/>
            <a:chExt cx="1740300" cy="1632900"/>
          </a:xfrm>
        </p:grpSpPr>
        <p:sp>
          <p:nvSpPr>
            <p:cNvPr id="97" name="Google Shape;97;p14"/>
            <p:cNvSpPr/>
            <p:nvPr/>
          </p:nvSpPr>
          <p:spPr>
            <a:xfrm>
              <a:off x="7349250" y="1961963"/>
              <a:ext cx="1740300" cy="1632900"/>
            </a:xfrm>
            <a:prstGeom prst="ellipse">
              <a:avLst/>
            </a:prstGeom>
            <a:solidFill>
              <a:srgbClr val="F3F3F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 name="Google Shape;98;p14"/>
            <p:cNvPicPr preferRelativeResize="0"/>
            <p:nvPr/>
          </p:nvPicPr>
          <p:blipFill rotWithShape="1">
            <a:blip r:embed="rId10">
              <a:alphaModFix/>
            </a:blip>
            <a:srcRect b="13494"/>
            <a:stretch/>
          </p:blipFill>
          <p:spPr>
            <a:xfrm>
              <a:off x="7372350" y="2062300"/>
              <a:ext cx="1717199" cy="1173541"/>
            </a:xfrm>
            <a:prstGeom prst="rect">
              <a:avLst/>
            </a:prstGeom>
            <a:noFill/>
            <a:ln>
              <a:noFill/>
            </a:ln>
          </p:spPr>
        </p:pic>
      </p:grpSp>
      <p:grpSp>
        <p:nvGrpSpPr>
          <p:cNvPr id="99" name="Google Shape;99;p14"/>
          <p:cNvGrpSpPr/>
          <p:nvPr/>
        </p:nvGrpSpPr>
        <p:grpSpPr>
          <a:xfrm>
            <a:off x="3385506" y="3164337"/>
            <a:ext cx="1224000" cy="1224000"/>
            <a:chOff x="2934294" y="3095662"/>
            <a:chExt cx="1224000" cy="1224000"/>
          </a:xfrm>
        </p:grpSpPr>
        <p:sp>
          <p:nvSpPr>
            <p:cNvPr id="100" name="Google Shape;100;p14"/>
            <p:cNvSpPr/>
            <p:nvPr/>
          </p:nvSpPr>
          <p:spPr>
            <a:xfrm>
              <a:off x="2934294" y="3095662"/>
              <a:ext cx="1224000" cy="12240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11">
              <a:alphaModFix/>
            </a:blip>
            <a:srcRect/>
            <a:stretch/>
          </p:blipFill>
          <p:spPr>
            <a:xfrm>
              <a:off x="3003774" y="3212201"/>
              <a:ext cx="1061968" cy="1061969"/>
            </a:xfrm>
            <a:prstGeom prst="rect">
              <a:avLst/>
            </a:prstGeom>
            <a:noFill/>
            <a:ln>
              <a:noFill/>
            </a:ln>
          </p:spPr>
        </p:pic>
      </p:grpSp>
      <p:cxnSp>
        <p:nvCxnSpPr>
          <p:cNvPr id="102" name="Google Shape;102;p14"/>
          <p:cNvCxnSpPr/>
          <p:nvPr/>
        </p:nvCxnSpPr>
        <p:spPr>
          <a:xfrm rot="10800000" flipH="1">
            <a:off x="2465475" y="3811925"/>
            <a:ext cx="913200" cy="8100"/>
          </a:xfrm>
          <a:prstGeom prst="straightConnector1">
            <a:avLst/>
          </a:prstGeom>
          <a:noFill/>
          <a:ln w="38100" cap="flat" cmpd="sng">
            <a:solidFill>
              <a:srgbClr val="F3F3F3"/>
            </a:solidFill>
            <a:prstDash val="solid"/>
            <a:round/>
            <a:headEnd type="none" w="sm" len="sm"/>
            <a:tailEnd type="triangle" w="med" len="med"/>
          </a:ln>
        </p:spPr>
      </p:cxnSp>
      <p:pic>
        <p:nvPicPr>
          <p:cNvPr id="103" name="Google Shape;103;p14"/>
          <p:cNvPicPr preferRelativeResize="0"/>
          <p:nvPr/>
        </p:nvPicPr>
        <p:blipFill>
          <a:blip r:embed="rId12">
            <a:alphaModFix/>
          </a:blip>
          <a:stretch>
            <a:fillRect/>
          </a:stretch>
        </p:blipFill>
        <p:spPr>
          <a:xfrm flipH="1">
            <a:off x="4623726" y="1418600"/>
            <a:ext cx="1061976" cy="1115998"/>
          </a:xfrm>
          <a:prstGeom prst="rect">
            <a:avLst/>
          </a:prstGeom>
          <a:noFill/>
          <a:ln>
            <a:noFill/>
          </a:ln>
        </p:spPr>
      </p:pic>
      <p:cxnSp>
        <p:nvCxnSpPr>
          <p:cNvPr id="104" name="Google Shape;104;p14"/>
          <p:cNvCxnSpPr/>
          <p:nvPr/>
        </p:nvCxnSpPr>
        <p:spPr>
          <a:xfrm>
            <a:off x="7234362" y="718401"/>
            <a:ext cx="612000" cy="1800"/>
          </a:xfrm>
          <a:prstGeom prst="straightConnector1">
            <a:avLst/>
          </a:prstGeom>
          <a:noFill/>
          <a:ln w="28575" cap="flat" cmpd="sng">
            <a:solidFill>
              <a:srgbClr val="999999"/>
            </a:solidFill>
            <a:prstDash val="solid"/>
            <a:round/>
            <a:headEnd type="triangle" w="med" len="med"/>
            <a:tailEnd type="triangle" w="med" len="med"/>
          </a:ln>
        </p:spPr>
      </p:cxnSp>
      <p:pic>
        <p:nvPicPr>
          <p:cNvPr id="105" name="Google Shape;105;p14"/>
          <p:cNvPicPr preferRelativeResize="0"/>
          <p:nvPr/>
        </p:nvPicPr>
        <p:blipFill>
          <a:blip r:embed="rId13">
            <a:alphaModFix/>
          </a:blip>
          <a:stretch>
            <a:fillRect/>
          </a:stretch>
        </p:blipFill>
        <p:spPr>
          <a:xfrm>
            <a:off x="3208050" y="1455325"/>
            <a:ext cx="625600" cy="625600"/>
          </a:xfrm>
          <a:prstGeom prst="rect">
            <a:avLst/>
          </a:prstGeom>
          <a:noFill/>
          <a:ln>
            <a:noFill/>
          </a:ln>
        </p:spPr>
      </p:pic>
      <p:pic>
        <p:nvPicPr>
          <p:cNvPr id="106" name="Google Shape;106;p14"/>
          <p:cNvPicPr preferRelativeResize="0"/>
          <p:nvPr/>
        </p:nvPicPr>
        <p:blipFill>
          <a:blip r:embed="rId13">
            <a:alphaModFix/>
          </a:blip>
          <a:stretch>
            <a:fillRect/>
          </a:stretch>
        </p:blipFill>
        <p:spPr>
          <a:xfrm>
            <a:off x="6203775" y="1531525"/>
            <a:ext cx="625600" cy="625600"/>
          </a:xfrm>
          <a:prstGeom prst="rect">
            <a:avLst/>
          </a:prstGeom>
          <a:noFill/>
          <a:ln>
            <a:noFill/>
          </a:ln>
        </p:spPr>
      </p:pic>
      <p:pic>
        <p:nvPicPr>
          <p:cNvPr id="107" name="Google Shape;107;p14"/>
          <p:cNvPicPr preferRelativeResize="0"/>
          <p:nvPr/>
        </p:nvPicPr>
        <p:blipFill>
          <a:blip r:embed="rId14">
            <a:alphaModFix/>
          </a:blip>
          <a:stretch>
            <a:fillRect/>
          </a:stretch>
        </p:blipFill>
        <p:spPr>
          <a:xfrm>
            <a:off x="233404" y="2832037"/>
            <a:ext cx="1061975" cy="228160"/>
          </a:xfrm>
          <a:prstGeom prst="rect">
            <a:avLst/>
          </a:prstGeom>
          <a:noFill/>
          <a:ln>
            <a:noFill/>
          </a:ln>
        </p:spPr>
      </p:pic>
      <p:pic>
        <p:nvPicPr>
          <p:cNvPr id="108" name="Google Shape;108;p14"/>
          <p:cNvPicPr preferRelativeResize="0"/>
          <p:nvPr/>
        </p:nvPicPr>
        <p:blipFill>
          <a:blip r:embed="rId15">
            <a:alphaModFix/>
          </a:blip>
          <a:stretch>
            <a:fillRect/>
          </a:stretch>
        </p:blipFill>
        <p:spPr>
          <a:xfrm>
            <a:off x="5102102" y="76201"/>
            <a:ext cx="362451" cy="458199"/>
          </a:xfrm>
          <a:prstGeom prst="rect">
            <a:avLst/>
          </a:prstGeom>
          <a:noFill/>
          <a:ln>
            <a:noFill/>
          </a:ln>
        </p:spPr>
      </p:pic>
      <p:sp>
        <p:nvSpPr>
          <p:cNvPr id="2" name="CuadroTexto 1"/>
          <p:cNvSpPr txBox="1"/>
          <p:nvPr/>
        </p:nvSpPr>
        <p:spPr>
          <a:xfrm>
            <a:off x="-8528" y="41027"/>
            <a:ext cx="1569810" cy="954107"/>
          </a:xfrm>
          <a:prstGeom prst="rect">
            <a:avLst/>
          </a:prstGeom>
          <a:noFill/>
        </p:spPr>
        <p:txBody>
          <a:bodyPr wrap="square" rtlCol="0">
            <a:spAutoFit/>
          </a:bodyPr>
          <a:lstStyle/>
          <a:p>
            <a:r>
              <a:rPr lang="es-CO" dirty="0" smtClean="0">
                <a:solidFill>
                  <a:srgbClr val="FF0000"/>
                </a:solidFill>
              </a:rPr>
              <a:t>Ajustar más general</a:t>
            </a:r>
          </a:p>
          <a:p>
            <a:r>
              <a:rPr lang="es-CO" dirty="0" smtClean="0">
                <a:solidFill>
                  <a:srgbClr val="FF0000"/>
                </a:solidFill>
              </a:rPr>
              <a:t>Definir maestro y esclavo</a:t>
            </a:r>
            <a:endParaRPr lang="es-CO" dirty="0">
              <a:solidFill>
                <a:srgbClr val="FF0000"/>
              </a:solidFill>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10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10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1000"/>
                                        <p:tgtEl>
                                          <p:spTgt spid="93"/>
                                        </p:tgtEl>
                                      </p:cBhvr>
                                    </p:animEffect>
                                  </p:childTnLst>
                                </p:cTn>
                              </p:par>
                              <p:par>
                                <p:cTn id="17" presetID="10"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1000"/>
                                        <p:tgtEl>
                                          <p:spTgt spid="93"/>
                                        </p:tgtEl>
                                      </p:cBhvr>
                                    </p:animEffect>
                                  </p:childTnLst>
                                </p:cTn>
                              </p:par>
                              <p:par>
                                <p:cTn id="20" presetID="10" presetClass="entr" presetSubtype="0" fill="hold"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10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fade">
                                      <p:cBhvr>
                                        <p:cTn id="30" dur="1000"/>
                                        <p:tgtEl>
                                          <p:spTgt spid="95"/>
                                        </p:tgtEl>
                                      </p:cBhvr>
                                    </p:animEffect>
                                  </p:childTnLst>
                                </p:cTn>
                              </p:par>
                              <p:par>
                                <p:cTn id="31" presetID="10"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026" name="Picture 2" descr="Compuertas de riego automáticas con medidor de caud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34" y="2418249"/>
            <a:ext cx="1828797" cy="18287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202065" y="4247046"/>
            <a:ext cx="1936749" cy="307777"/>
          </a:xfrm>
          <a:prstGeom prst="rect">
            <a:avLst/>
          </a:prstGeom>
        </p:spPr>
        <p:txBody>
          <a:bodyPr wrap="none">
            <a:spAutoFit/>
          </a:bodyPr>
          <a:lstStyle/>
          <a:p>
            <a:r>
              <a:rPr lang="es-CO" dirty="0"/>
              <a:t>https://www.traxco.es/</a:t>
            </a:r>
          </a:p>
        </p:txBody>
      </p:sp>
      <p:graphicFrame>
        <p:nvGraphicFramePr>
          <p:cNvPr id="7" name="Google Shape;109;p14"/>
          <p:cNvGraphicFramePr/>
          <p:nvPr>
            <p:extLst>
              <p:ext uri="{D42A27DB-BD31-4B8C-83A1-F6EECF244321}">
                <p14:modId xmlns:p14="http://schemas.microsoft.com/office/powerpoint/2010/main" val="1404241497"/>
              </p:ext>
            </p:extLst>
          </p:nvPr>
        </p:nvGraphicFramePr>
        <p:xfrm>
          <a:off x="4210733" y="2541686"/>
          <a:ext cx="3433240" cy="1584840"/>
        </p:xfrm>
        <a:graphic>
          <a:graphicData uri="http://schemas.openxmlformats.org/drawingml/2006/table">
            <a:tbl>
              <a:tblPr>
                <a:noFill/>
                <a:tableStyleId>{D4DB5163-6900-4295-96FB-E6E00EE1AE43}</a:tableStyleId>
              </a:tblPr>
              <a:tblGrid>
                <a:gridCol w="3433240"/>
              </a:tblGrid>
              <a:tr h="301290">
                <a:tc>
                  <a:txBody>
                    <a:bodyPr/>
                    <a:lstStyle/>
                    <a:p>
                      <a:pPr marL="0" lvl="0" indent="0" algn="l" rtl="0">
                        <a:spcBef>
                          <a:spcPts val="0"/>
                        </a:spcBef>
                        <a:spcAft>
                          <a:spcPts val="0"/>
                        </a:spcAft>
                        <a:buNone/>
                      </a:pPr>
                      <a:r>
                        <a:rPr lang="en-GB" sz="1400" b="1" dirty="0" smtClean="0">
                          <a:solidFill>
                            <a:srgbClr val="FFFFFF"/>
                          </a:solidFill>
                        </a:rPr>
                        <a:t>MASTER-SLAVES COMMUNICATIONS</a:t>
                      </a:r>
                      <a:endParaRPr sz="14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2D050"/>
                    </a:solidFill>
                  </a:tcPr>
                </a:tc>
              </a:tr>
              <a:tr h="301290">
                <a:tc>
                  <a:txBody>
                    <a:bodyPr/>
                    <a:lstStyle/>
                    <a:p>
                      <a:pPr marL="0" lvl="0" indent="0" algn="l" rtl="0">
                        <a:spcBef>
                          <a:spcPts val="0"/>
                        </a:spcBef>
                        <a:spcAft>
                          <a:spcPts val="0"/>
                        </a:spcAft>
                        <a:buNone/>
                      </a:pPr>
                      <a:r>
                        <a:rPr lang="en-GB" sz="1400" b="1" dirty="0" smtClean="0">
                          <a:solidFill>
                            <a:srgbClr val="FFFFFF"/>
                          </a:solidFill>
                        </a:rPr>
                        <a:t>LOCAL MANAGEMENT</a:t>
                      </a:r>
                      <a:endParaRPr lang="en-GB" sz="14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s-CO" sz="1400" b="1" dirty="0" smtClean="0">
                          <a:solidFill>
                            <a:srgbClr val="FFFFFF"/>
                          </a:solidFill>
                        </a:rPr>
                        <a:t>POWER SYSTEM</a:t>
                      </a:r>
                      <a:endParaRPr sz="14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bg1">
                        <a:lumMod val="85000"/>
                      </a:schemeClr>
                    </a:solidFill>
                  </a:tcPr>
                </a:tc>
              </a:tr>
              <a:tr h="301290">
                <a:tc>
                  <a:txBody>
                    <a:bodyPr/>
                    <a:lstStyle/>
                    <a:p>
                      <a:pPr marL="0" lvl="0" indent="0" algn="l" rtl="0">
                        <a:spcBef>
                          <a:spcPts val="0"/>
                        </a:spcBef>
                        <a:spcAft>
                          <a:spcPts val="0"/>
                        </a:spcAft>
                        <a:buNone/>
                      </a:pPr>
                      <a:r>
                        <a:rPr lang="en-GB" sz="1400" b="1" dirty="0" smtClean="0">
                          <a:solidFill>
                            <a:srgbClr val="FFFFFF"/>
                          </a:solidFill>
                        </a:rPr>
                        <a:t>MECHANICS</a:t>
                      </a:r>
                      <a:endParaRPr sz="1400" b="1" dirty="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bg1">
                        <a:lumMod val="85000"/>
                      </a:schemeClr>
                    </a:solidFill>
                  </a:tcPr>
                </a:tc>
              </a:tr>
            </a:tbl>
          </a:graphicData>
        </a:graphic>
      </p:graphicFrame>
      <p:sp>
        <p:nvSpPr>
          <p:cNvPr id="8" name="CuadroTexto 7"/>
          <p:cNvSpPr txBox="1"/>
          <p:nvPr/>
        </p:nvSpPr>
        <p:spPr>
          <a:xfrm>
            <a:off x="233327" y="4699590"/>
            <a:ext cx="8389088" cy="307777"/>
          </a:xfrm>
          <a:prstGeom prst="rect">
            <a:avLst/>
          </a:prstGeom>
          <a:noFill/>
        </p:spPr>
        <p:txBody>
          <a:bodyPr wrap="square" rtlCol="0">
            <a:spAutoFit/>
          </a:bodyPr>
          <a:lstStyle/>
          <a:p>
            <a:r>
              <a:rPr lang="es-CO" dirty="0" smtClean="0">
                <a:solidFill>
                  <a:schemeClr val="accent1">
                    <a:lumMod val="75000"/>
                  </a:schemeClr>
                </a:solidFill>
              </a:rPr>
              <a:t>Trabajo realizado con la estudiante de Ingeniería Electrónica: </a:t>
            </a:r>
            <a:r>
              <a:rPr lang="es-CO" b="1" dirty="0" smtClean="0">
                <a:solidFill>
                  <a:schemeClr val="accent1">
                    <a:lumMod val="75000"/>
                  </a:schemeClr>
                </a:solidFill>
              </a:rPr>
              <a:t>Luis Parada </a:t>
            </a:r>
            <a:r>
              <a:rPr lang="es-CO" b="1" dirty="0" err="1" smtClean="0">
                <a:solidFill>
                  <a:schemeClr val="accent1">
                    <a:lumMod val="75000"/>
                  </a:schemeClr>
                </a:solidFill>
              </a:rPr>
              <a:t>Sutachán</a:t>
            </a:r>
            <a:endParaRPr lang="es-CO" b="1" dirty="0">
              <a:solidFill>
                <a:schemeClr val="accent1">
                  <a:lumMod val="75000"/>
                </a:schemeClr>
              </a:solidFill>
            </a:endParaRPr>
          </a:p>
        </p:txBody>
      </p:sp>
      <p:sp>
        <p:nvSpPr>
          <p:cNvPr id="13" name="Google Shape;112;p26"/>
          <p:cNvSpPr txBox="1"/>
          <p:nvPr/>
        </p:nvSpPr>
        <p:spPr>
          <a:xfrm>
            <a:off x="863030" y="1106588"/>
            <a:ext cx="7397392" cy="1076850"/>
          </a:xfrm>
          <a:prstGeom prst="rect">
            <a:avLst/>
          </a:prstGeom>
          <a:noFill/>
          <a:ln>
            <a:noFill/>
          </a:ln>
        </p:spPr>
        <p:txBody>
          <a:bodyPr spcFirstLastPara="1" wrap="square" lIns="68569" tIns="68569" rIns="68569" bIns="68569" anchor="ctr" anchorCtr="0">
            <a:noAutofit/>
          </a:bodyPr>
          <a:lstStyle/>
          <a:p>
            <a:pPr algn="ctr"/>
            <a:r>
              <a:rPr lang="en-GB" sz="1875" b="1" dirty="0" smtClean="0">
                <a:solidFill>
                  <a:schemeClr val="accent3">
                    <a:lumMod val="50000"/>
                  </a:schemeClr>
                </a:solidFill>
                <a:latin typeface="Encode Sans"/>
                <a:ea typeface="Encode Sans"/>
                <a:cs typeface="Encode Sans"/>
                <a:sym typeface="Encode Sans"/>
              </a:rPr>
              <a:t>Sistema maestro-</a:t>
            </a:r>
            <a:r>
              <a:rPr lang="en-GB" sz="1875" b="1" dirty="0" err="1" smtClean="0">
                <a:solidFill>
                  <a:schemeClr val="accent3">
                    <a:lumMod val="50000"/>
                  </a:schemeClr>
                </a:solidFill>
                <a:latin typeface="Encode Sans"/>
                <a:ea typeface="Encode Sans"/>
                <a:cs typeface="Encode Sans"/>
                <a:sym typeface="Encode Sans"/>
              </a:rPr>
              <a:t>esclavo</a:t>
            </a:r>
            <a:r>
              <a:rPr lang="en-GB" sz="1875" b="1" dirty="0" smtClean="0">
                <a:solidFill>
                  <a:schemeClr val="accent3">
                    <a:lumMod val="50000"/>
                  </a:schemeClr>
                </a:solidFill>
                <a:latin typeface="Encode Sans"/>
                <a:ea typeface="Encode Sans"/>
                <a:cs typeface="Encode Sans"/>
                <a:sym typeface="Encode Sans"/>
              </a:rPr>
              <a:t> de </a:t>
            </a:r>
            <a:r>
              <a:rPr lang="en-GB" sz="1875" b="1" dirty="0" err="1" smtClean="0">
                <a:solidFill>
                  <a:schemeClr val="accent3">
                    <a:lumMod val="50000"/>
                  </a:schemeClr>
                </a:solidFill>
                <a:latin typeface="Encode Sans"/>
                <a:ea typeface="Encode Sans"/>
                <a:cs typeface="Encode Sans"/>
                <a:sym typeface="Encode Sans"/>
              </a:rPr>
              <a:t>compuertas</a:t>
            </a:r>
            <a:r>
              <a:rPr lang="en-GB" sz="1875" b="1" dirty="0" smtClean="0">
                <a:solidFill>
                  <a:schemeClr val="accent3">
                    <a:lumMod val="50000"/>
                  </a:schemeClr>
                </a:solidFill>
                <a:latin typeface="Encode Sans"/>
                <a:ea typeface="Encode Sans"/>
                <a:cs typeface="Encode Sans"/>
                <a:sym typeface="Encode Sans"/>
              </a:rPr>
              <a:t> </a:t>
            </a:r>
            <a:r>
              <a:rPr lang="en-GB" sz="1875" b="1" dirty="0" err="1" smtClean="0">
                <a:solidFill>
                  <a:schemeClr val="accent3">
                    <a:lumMod val="50000"/>
                  </a:schemeClr>
                </a:solidFill>
                <a:latin typeface="Encode Sans"/>
                <a:ea typeface="Encode Sans"/>
                <a:cs typeface="Encode Sans"/>
                <a:sym typeface="Encode Sans"/>
              </a:rPr>
              <a:t>autónomas</a:t>
            </a:r>
            <a:r>
              <a:rPr lang="en-GB" sz="1875" b="1" dirty="0" smtClean="0">
                <a:solidFill>
                  <a:schemeClr val="accent3">
                    <a:lumMod val="50000"/>
                  </a:schemeClr>
                </a:solidFill>
                <a:latin typeface="Encode Sans"/>
                <a:ea typeface="Encode Sans"/>
                <a:cs typeface="Encode Sans"/>
                <a:sym typeface="Encode Sans"/>
              </a:rPr>
              <a:t> </a:t>
            </a:r>
            <a:r>
              <a:rPr lang="en-GB" sz="1875" b="1" dirty="0" smtClean="0">
                <a:solidFill>
                  <a:schemeClr val="accent3">
                    <a:lumMod val="50000"/>
                  </a:schemeClr>
                </a:solidFill>
                <a:latin typeface="Encode Sans"/>
                <a:ea typeface="Encode Sans"/>
                <a:cs typeface="Encode Sans"/>
                <a:sym typeface="Encode Sans"/>
              </a:rPr>
              <a:t>en </a:t>
            </a:r>
            <a:r>
              <a:rPr lang="en-GB" sz="1875" b="1" dirty="0" err="1" smtClean="0">
                <a:solidFill>
                  <a:schemeClr val="accent3">
                    <a:lumMod val="50000"/>
                  </a:schemeClr>
                </a:solidFill>
                <a:latin typeface="Encode Sans"/>
                <a:ea typeface="Encode Sans"/>
                <a:cs typeface="Encode Sans"/>
                <a:sym typeface="Encode Sans"/>
              </a:rPr>
              <a:t>energía</a:t>
            </a:r>
            <a:r>
              <a:rPr lang="en-GB" sz="1875" b="1" dirty="0" smtClean="0">
                <a:solidFill>
                  <a:schemeClr val="accent3">
                    <a:lumMod val="50000"/>
                  </a:schemeClr>
                </a:solidFill>
                <a:latin typeface="Encode Sans"/>
                <a:ea typeface="Encode Sans"/>
                <a:cs typeface="Encode Sans"/>
                <a:sym typeface="Encode Sans"/>
              </a:rPr>
              <a:t> </a:t>
            </a:r>
            <a:r>
              <a:rPr lang="en-GB" sz="1875" b="1" dirty="0" smtClean="0">
                <a:solidFill>
                  <a:schemeClr val="accent3">
                    <a:lumMod val="50000"/>
                  </a:schemeClr>
                </a:solidFill>
                <a:latin typeface="Encode Sans"/>
                <a:ea typeface="Encode Sans"/>
                <a:cs typeface="Encode Sans"/>
                <a:sym typeface="Encode Sans"/>
              </a:rPr>
              <a:t>para la </a:t>
            </a:r>
            <a:r>
              <a:rPr lang="en-GB" sz="1875" b="1" dirty="0" err="1" smtClean="0">
                <a:solidFill>
                  <a:schemeClr val="accent3">
                    <a:lumMod val="50000"/>
                  </a:schemeClr>
                </a:solidFill>
                <a:latin typeface="Encode Sans"/>
                <a:ea typeface="Encode Sans"/>
                <a:cs typeface="Encode Sans"/>
                <a:sym typeface="Encode Sans"/>
              </a:rPr>
              <a:t>automatización</a:t>
            </a:r>
            <a:r>
              <a:rPr lang="en-GB" sz="1875" b="1" dirty="0" smtClean="0">
                <a:solidFill>
                  <a:schemeClr val="accent3">
                    <a:lumMod val="50000"/>
                  </a:schemeClr>
                </a:solidFill>
                <a:latin typeface="Encode Sans"/>
                <a:ea typeface="Encode Sans"/>
                <a:cs typeface="Encode Sans"/>
                <a:sym typeface="Encode Sans"/>
              </a:rPr>
              <a:t> de los </a:t>
            </a:r>
            <a:r>
              <a:rPr lang="en-GB" sz="1875" b="1" dirty="0" err="1" smtClean="0">
                <a:solidFill>
                  <a:schemeClr val="accent3">
                    <a:lumMod val="50000"/>
                  </a:schemeClr>
                </a:solidFill>
                <a:latin typeface="Encode Sans"/>
                <a:ea typeface="Encode Sans"/>
                <a:cs typeface="Encode Sans"/>
                <a:sym typeface="Encode Sans"/>
              </a:rPr>
              <a:t>sistemas</a:t>
            </a:r>
            <a:r>
              <a:rPr lang="en-GB" sz="1875" b="1" dirty="0" smtClean="0">
                <a:solidFill>
                  <a:schemeClr val="accent3">
                    <a:lumMod val="50000"/>
                  </a:schemeClr>
                </a:solidFill>
                <a:latin typeface="Encode Sans"/>
                <a:ea typeface="Encode Sans"/>
                <a:cs typeface="Encode Sans"/>
                <a:sym typeface="Encode Sans"/>
              </a:rPr>
              <a:t> de </a:t>
            </a:r>
            <a:r>
              <a:rPr lang="en-GB" sz="1875" b="1" dirty="0" err="1" smtClean="0">
                <a:solidFill>
                  <a:schemeClr val="accent3">
                    <a:lumMod val="50000"/>
                  </a:schemeClr>
                </a:solidFill>
                <a:latin typeface="Encode Sans"/>
                <a:ea typeface="Encode Sans"/>
                <a:cs typeface="Encode Sans"/>
                <a:sym typeface="Encode Sans"/>
              </a:rPr>
              <a:t>riego</a:t>
            </a:r>
            <a:r>
              <a:rPr lang="en-GB" sz="1875" b="1" dirty="0" smtClean="0">
                <a:solidFill>
                  <a:schemeClr val="accent3">
                    <a:lumMod val="50000"/>
                  </a:schemeClr>
                </a:solidFill>
                <a:latin typeface="Encode Sans"/>
                <a:ea typeface="Encode Sans"/>
                <a:cs typeface="Encode Sans"/>
                <a:sym typeface="Encode Sans"/>
              </a:rPr>
              <a:t> de canal </a:t>
            </a:r>
            <a:r>
              <a:rPr lang="en-GB" sz="1875" b="1" dirty="0" err="1" smtClean="0">
                <a:solidFill>
                  <a:schemeClr val="accent3">
                    <a:lumMod val="50000"/>
                  </a:schemeClr>
                </a:solidFill>
                <a:latin typeface="Encode Sans"/>
                <a:ea typeface="Encode Sans"/>
                <a:cs typeface="Encode Sans"/>
                <a:sym typeface="Encode Sans"/>
              </a:rPr>
              <a:t>abierto</a:t>
            </a:r>
            <a:endParaRPr sz="1875" b="1" dirty="0">
              <a:solidFill>
                <a:schemeClr val="accent3">
                  <a:lumMod val="50000"/>
                </a:schemeClr>
              </a:solidFill>
              <a:latin typeface="Encode Sans"/>
              <a:ea typeface="Encode Sans"/>
              <a:cs typeface="Encode Sans"/>
              <a:sym typeface="Encode Sans"/>
            </a:endParaRPr>
          </a:p>
        </p:txBody>
      </p:sp>
      <p:cxnSp>
        <p:nvCxnSpPr>
          <p:cNvPr id="14" name="Google Shape;117;p26"/>
          <p:cNvCxnSpPr/>
          <p:nvPr/>
        </p:nvCxnSpPr>
        <p:spPr>
          <a:xfrm flipV="1">
            <a:off x="842482" y="2034283"/>
            <a:ext cx="7397392" cy="4519"/>
          </a:xfrm>
          <a:prstGeom prst="straightConnector1">
            <a:avLst/>
          </a:prstGeom>
          <a:noFill/>
          <a:ln w="19050" cap="flat" cmpd="sng">
            <a:solidFill>
              <a:srgbClr val="999999"/>
            </a:solidFill>
            <a:prstDash val="solid"/>
            <a:round/>
            <a:headEnd type="none" w="med" len="med"/>
            <a:tailEnd type="none" w="med" len="med"/>
          </a:ln>
        </p:spPr>
      </p:cxnSp>
    </p:spTree>
    <p:extLst>
      <p:ext uri="{BB962C8B-B14F-4D97-AF65-F5344CB8AC3E}">
        <p14:creationId xmlns:p14="http://schemas.microsoft.com/office/powerpoint/2010/main" val="3127292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82" name="Elipse 81">
            <a:extLst>
              <a:ext uri="{FF2B5EF4-FFF2-40B4-BE49-F238E27FC236}">
                <a16:creationId xmlns="" xmlns:a16="http://schemas.microsoft.com/office/drawing/2014/main" id="{65BFFD7A-23C0-4259-9541-780B06E60A9A}"/>
              </a:ext>
            </a:extLst>
          </p:cNvPr>
          <p:cNvSpPr/>
          <p:nvPr/>
        </p:nvSpPr>
        <p:spPr>
          <a:xfrm>
            <a:off x="1203347" y="2318785"/>
            <a:ext cx="6737308" cy="2119279"/>
          </a:xfrm>
          <a:prstGeom prst="ellipse">
            <a:avLst/>
          </a:prstGeom>
          <a:solidFill>
            <a:schemeClr val="bg1"/>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9" name="Elipse 78">
            <a:extLst>
              <a:ext uri="{FF2B5EF4-FFF2-40B4-BE49-F238E27FC236}">
                <a16:creationId xmlns="" xmlns:a16="http://schemas.microsoft.com/office/drawing/2014/main" id="{AD3AF9A7-33FA-49DF-BAE7-60DBBE86AF6D}"/>
              </a:ext>
            </a:extLst>
          </p:cNvPr>
          <p:cNvSpPr/>
          <p:nvPr/>
        </p:nvSpPr>
        <p:spPr>
          <a:xfrm>
            <a:off x="5674153" y="1126050"/>
            <a:ext cx="2135870" cy="16383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 xmlns:a16="http://schemas.microsoft.com/office/drawing/2014/main" id="{B7787917-AA10-4BDD-8B98-8FF94616A83A}"/>
              </a:ext>
            </a:extLst>
          </p:cNvPr>
          <p:cNvSpPr/>
          <p:nvPr/>
        </p:nvSpPr>
        <p:spPr>
          <a:xfrm>
            <a:off x="1203346" y="1030463"/>
            <a:ext cx="2135870" cy="16383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 name="Google Shape;203;p28"/>
          <p:cNvSpPr txBox="1"/>
          <p:nvPr/>
        </p:nvSpPr>
        <p:spPr>
          <a:xfrm>
            <a:off x="1592849" y="332776"/>
            <a:ext cx="5775075" cy="375525"/>
          </a:xfrm>
          <a:prstGeom prst="rect">
            <a:avLst/>
          </a:prstGeom>
          <a:noFill/>
          <a:ln>
            <a:noFill/>
          </a:ln>
        </p:spPr>
        <p:txBody>
          <a:bodyPr spcFirstLastPara="1" wrap="square" lIns="68569" tIns="68569" rIns="68569" bIns="68569" anchor="ctr" anchorCtr="0">
            <a:noAutofit/>
          </a:bodyPr>
          <a:lstStyle/>
          <a:p>
            <a:r>
              <a:rPr lang="en-GB" sz="2100" b="1" dirty="0" err="1" smtClean="0">
                <a:latin typeface="Encode Sans"/>
                <a:ea typeface="Encode Sans"/>
                <a:cs typeface="Encode Sans"/>
                <a:sym typeface="Encode Sans"/>
              </a:rPr>
              <a:t>Planteamiento</a:t>
            </a:r>
            <a:r>
              <a:rPr lang="en-GB" sz="2100" b="1" dirty="0" smtClean="0">
                <a:latin typeface="Encode Sans"/>
                <a:ea typeface="Encode Sans"/>
                <a:cs typeface="Encode Sans"/>
                <a:sym typeface="Encode Sans"/>
              </a:rPr>
              <a:t> del </a:t>
            </a:r>
            <a:r>
              <a:rPr lang="en-GB" sz="2100" b="1" dirty="0" err="1" smtClean="0">
                <a:latin typeface="Encode Sans"/>
                <a:ea typeface="Encode Sans"/>
                <a:cs typeface="Encode Sans"/>
                <a:sym typeface="Encode Sans"/>
              </a:rPr>
              <a:t>problema</a:t>
            </a:r>
            <a:endParaRPr sz="2100" b="1" dirty="0">
              <a:latin typeface="Encode Sans"/>
              <a:ea typeface="Encode Sans"/>
              <a:cs typeface="Encode Sans"/>
              <a:sym typeface="Encode Sans"/>
            </a:endParaRPr>
          </a:p>
        </p:txBody>
      </p:sp>
      <p:grpSp>
        <p:nvGrpSpPr>
          <p:cNvPr id="37" name="Google Shape;139;p27">
            <a:extLst>
              <a:ext uri="{FF2B5EF4-FFF2-40B4-BE49-F238E27FC236}">
                <a16:creationId xmlns="" xmlns:a16="http://schemas.microsoft.com/office/drawing/2014/main" id="{2AF81E56-A980-4D7F-A261-D2136410FFC2}"/>
              </a:ext>
            </a:extLst>
          </p:cNvPr>
          <p:cNvGrpSpPr/>
          <p:nvPr/>
        </p:nvGrpSpPr>
        <p:grpSpPr>
          <a:xfrm>
            <a:off x="1134837" y="4254861"/>
            <a:ext cx="6872925" cy="1242353"/>
            <a:chOff x="-19650" y="3801198"/>
            <a:chExt cx="9163900" cy="1941752"/>
          </a:xfrm>
        </p:grpSpPr>
        <p:sp>
          <p:nvSpPr>
            <p:cNvPr id="38" name="Google Shape;140;p27">
              <a:extLst>
                <a:ext uri="{FF2B5EF4-FFF2-40B4-BE49-F238E27FC236}">
                  <a16:creationId xmlns="" xmlns:a16="http://schemas.microsoft.com/office/drawing/2014/main" id="{79A8B996-150C-4DCC-A08B-38DCD5810ED2}"/>
                </a:ext>
              </a:extLst>
            </p:cNvPr>
            <p:cNvSpPr/>
            <p:nvPr/>
          </p:nvSpPr>
          <p:spPr>
            <a:xfrm>
              <a:off x="1214950" y="4983450"/>
              <a:ext cx="7929300" cy="159900"/>
            </a:xfrm>
            <a:prstGeom prst="rect">
              <a:avLst/>
            </a:prstGeom>
            <a:solidFill>
              <a:srgbClr val="6FA8DC"/>
            </a:solidFill>
            <a:ln>
              <a:noFill/>
            </a:ln>
          </p:spPr>
          <p:txBody>
            <a:bodyPr spcFirstLastPara="1" wrap="square" lIns="68569" tIns="68569" rIns="68569" bIns="68569" anchor="ctr" anchorCtr="0">
              <a:noAutofit/>
            </a:bodyPr>
            <a:lstStyle/>
            <a:p>
              <a:endParaRPr sz="1050"/>
            </a:p>
          </p:txBody>
        </p:sp>
        <p:grpSp>
          <p:nvGrpSpPr>
            <p:cNvPr id="39" name="Google Shape;141;p27">
              <a:extLst>
                <a:ext uri="{FF2B5EF4-FFF2-40B4-BE49-F238E27FC236}">
                  <a16:creationId xmlns="" xmlns:a16="http://schemas.microsoft.com/office/drawing/2014/main" id="{0CCBCA3D-5263-482A-AB6B-B4404275D1E7}"/>
                </a:ext>
              </a:extLst>
            </p:cNvPr>
            <p:cNvGrpSpPr/>
            <p:nvPr/>
          </p:nvGrpSpPr>
          <p:grpSpPr>
            <a:xfrm>
              <a:off x="221067" y="3801198"/>
              <a:ext cx="502842" cy="500711"/>
              <a:chOff x="865862" y="3207306"/>
              <a:chExt cx="364484" cy="364897"/>
            </a:xfrm>
          </p:grpSpPr>
          <p:sp>
            <p:nvSpPr>
              <p:cNvPr id="49" name="Google Shape;142;p27">
                <a:extLst>
                  <a:ext uri="{FF2B5EF4-FFF2-40B4-BE49-F238E27FC236}">
                    <a16:creationId xmlns="" xmlns:a16="http://schemas.microsoft.com/office/drawing/2014/main" id="{02BF70EC-BF53-4B2B-B687-495DAE19D7E8}"/>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0" name="Google Shape;143;p27">
                <a:extLst>
                  <a:ext uri="{FF2B5EF4-FFF2-40B4-BE49-F238E27FC236}">
                    <a16:creationId xmlns="" xmlns:a16="http://schemas.microsoft.com/office/drawing/2014/main" id="{879BC25E-6E7F-4FF1-A3DC-629A3890C3EE}"/>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1" name="Google Shape;144;p27">
                <a:extLst>
                  <a:ext uri="{FF2B5EF4-FFF2-40B4-BE49-F238E27FC236}">
                    <a16:creationId xmlns="" xmlns:a16="http://schemas.microsoft.com/office/drawing/2014/main" id="{5A0FC521-1A18-4F04-81D0-262EA98653D5}"/>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2" name="Google Shape;145;p27">
                <a:extLst>
                  <a:ext uri="{FF2B5EF4-FFF2-40B4-BE49-F238E27FC236}">
                    <a16:creationId xmlns="" xmlns:a16="http://schemas.microsoft.com/office/drawing/2014/main" id="{DF1E642E-07DE-4A08-8AC9-D3536FC8E378}"/>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3" name="Google Shape;146;p27">
                <a:extLst>
                  <a:ext uri="{FF2B5EF4-FFF2-40B4-BE49-F238E27FC236}">
                    <a16:creationId xmlns="" xmlns:a16="http://schemas.microsoft.com/office/drawing/2014/main" id="{B5425C28-9454-419A-97BF-3A9A3E3985A1}"/>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4" name="Google Shape;147;p27">
                <a:extLst>
                  <a:ext uri="{FF2B5EF4-FFF2-40B4-BE49-F238E27FC236}">
                    <a16:creationId xmlns="" xmlns:a16="http://schemas.microsoft.com/office/drawing/2014/main" id="{24415053-EF3D-42BF-BACD-46200FFBE9CE}"/>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5" name="Google Shape;148;p27">
                <a:extLst>
                  <a:ext uri="{FF2B5EF4-FFF2-40B4-BE49-F238E27FC236}">
                    <a16:creationId xmlns="" xmlns:a16="http://schemas.microsoft.com/office/drawing/2014/main" id="{3927B7C8-9053-4DA9-8923-7D0697415B0D}"/>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6" name="Google Shape;149;p27">
                <a:extLst>
                  <a:ext uri="{FF2B5EF4-FFF2-40B4-BE49-F238E27FC236}">
                    <a16:creationId xmlns="" xmlns:a16="http://schemas.microsoft.com/office/drawing/2014/main" id="{CB2CD7A4-D3D8-4063-B3DA-176F5C4B130B}"/>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7" name="Google Shape;150;p27">
                <a:extLst>
                  <a:ext uri="{FF2B5EF4-FFF2-40B4-BE49-F238E27FC236}">
                    <a16:creationId xmlns="" xmlns:a16="http://schemas.microsoft.com/office/drawing/2014/main" id="{5ECC2C7D-A78D-44AA-B75E-128CEE7F9436}"/>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8" name="Google Shape;151;p27">
                <a:extLst>
                  <a:ext uri="{FF2B5EF4-FFF2-40B4-BE49-F238E27FC236}">
                    <a16:creationId xmlns="" xmlns:a16="http://schemas.microsoft.com/office/drawing/2014/main" id="{FB3039DA-8B89-43A7-84CA-95E6D25A0C06}"/>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59" name="Google Shape;152;p27">
                <a:extLst>
                  <a:ext uri="{FF2B5EF4-FFF2-40B4-BE49-F238E27FC236}">
                    <a16:creationId xmlns="" xmlns:a16="http://schemas.microsoft.com/office/drawing/2014/main" id="{A110E9A5-A373-474C-8CA4-B11FFB46252C}"/>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60" name="Google Shape;153;p27">
                <a:extLst>
                  <a:ext uri="{FF2B5EF4-FFF2-40B4-BE49-F238E27FC236}">
                    <a16:creationId xmlns="" xmlns:a16="http://schemas.microsoft.com/office/drawing/2014/main" id="{9E57FC9E-2CEE-4E91-AE68-F706E4D51A99}"/>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61" name="Google Shape;154;p27">
                <a:extLst>
                  <a:ext uri="{FF2B5EF4-FFF2-40B4-BE49-F238E27FC236}">
                    <a16:creationId xmlns="" xmlns:a16="http://schemas.microsoft.com/office/drawing/2014/main" id="{4DBDD53F-4A35-417F-96C6-43886527A8D9}"/>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62" name="Google Shape;155;p27">
                <a:extLst>
                  <a:ext uri="{FF2B5EF4-FFF2-40B4-BE49-F238E27FC236}">
                    <a16:creationId xmlns="" xmlns:a16="http://schemas.microsoft.com/office/drawing/2014/main" id="{B2E8A816-F749-4109-9617-8D7175114507}"/>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grpSp>
        <p:sp>
          <p:nvSpPr>
            <p:cNvPr id="40" name="Google Shape;156;p27">
              <a:extLst>
                <a:ext uri="{FF2B5EF4-FFF2-40B4-BE49-F238E27FC236}">
                  <a16:creationId xmlns="" xmlns:a16="http://schemas.microsoft.com/office/drawing/2014/main" id="{7FB6651B-6BA7-4847-AD85-CCE3DD0913C5}"/>
                </a:ext>
              </a:extLst>
            </p:cNvPr>
            <p:cNvSpPr/>
            <p:nvPr/>
          </p:nvSpPr>
          <p:spPr>
            <a:xfrm>
              <a:off x="2759793" y="4201151"/>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41" name="Google Shape;157;p27">
              <a:extLst>
                <a:ext uri="{FF2B5EF4-FFF2-40B4-BE49-F238E27FC236}">
                  <a16:creationId xmlns="" xmlns:a16="http://schemas.microsoft.com/office/drawing/2014/main" id="{6A1B2113-7F68-4557-A3ED-CDF3E5A07083}"/>
                </a:ext>
              </a:extLst>
            </p:cNvPr>
            <p:cNvSpPr/>
            <p:nvPr/>
          </p:nvSpPr>
          <p:spPr>
            <a:xfrm>
              <a:off x="1618251" y="4083025"/>
              <a:ext cx="443865" cy="337511"/>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pic>
          <p:nvPicPr>
            <p:cNvPr id="42" name="Google Shape;158;p27">
              <a:extLst>
                <a:ext uri="{FF2B5EF4-FFF2-40B4-BE49-F238E27FC236}">
                  <a16:creationId xmlns="" xmlns:a16="http://schemas.microsoft.com/office/drawing/2014/main" id="{5F3B5F36-607D-476C-A4F0-4616029FB3D7}"/>
                </a:ext>
              </a:extLst>
            </p:cNvPr>
            <p:cNvPicPr preferRelativeResize="0"/>
            <p:nvPr/>
          </p:nvPicPr>
          <p:blipFill rotWithShape="1">
            <a:blip r:embed="rId3">
              <a:alphaModFix/>
            </a:blip>
            <a:srcRect l="31151" t="19954" r="30049" b="27851"/>
            <a:stretch/>
          </p:blipFill>
          <p:spPr>
            <a:xfrm>
              <a:off x="5508275" y="4252984"/>
              <a:ext cx="502825" cy="730466"/>
            </a:xfrm>
            <a:prstGeom prst="rect">
              <a:avLst/>
            </a:prstGeom>
            <a:noFill/>
            <a:ln>
              <a:noFill/>
            </a:ln>
          </p:spPr>
        </p:pic>
        <p:sp>
          <p:nvSpPr>
            <p:cNvPr id="43" name="Google Shape;159;p27">
              <a:extLst>
                <a:ext uri="{FF2B5EF4-FFF2-40B4-BE49-F238E27FC236}">
                  <a16:creationId xmlns="" xmlns:a16="http://schemas.microsoft.com/office/drawing/2014/main" id="{5B5C8689-1152-47F8-A33E-6751D74E3025}"/>
                </a:ext>
              </a:extLst>
            </p:cNvPr>
            <p:cNvSpPr/>
            <p:nvPr/>
          </p:nvSpPr>
          <p:spPr>
            <a:xfrm>
              <a:off x="5492700" y="4947075"/>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sp>
          <p:nvSpPr>
            <p:cNvPr id="44" name="Google Shape;160;p27">
              <a:extLst>
                <a:ext uri="{FF2B5EF4-FFF2-40B4-BE49-F238E27FC236}">
                  <a16:creationId xmlns="" xmlns:a16="http://schemas.microsoft.com/office/drawing/2014/main" id="{52C3F666-F38F-4F30-A04A-09A869F817C2}"/>
                </a:ext>
              </a:extLst>
            </p:cNvPr>
            <p:cNvSpPr/>
            <p:nvPr/>
          </p:nvSpPr>
          <p:spPr>
            <a:xfrm>
              <a:off x="6467575" y="4892700"/>
              <a:ext cx="2676425" cy="250650"/>
            </a:xfrm>
            <a:prstGeom prst="flowChartManualInput">
              <a:avLst/>
            </a:prstGeom>
            <a:solidFill>
              <a:srgbClr val="A8D13D"/>
            </a:solidFill>
            <a:ln>
              <a:noFill/>
            </a:ln>
          </p:spPr>
          <p:txBody>
            <a:bodyPr spcFirstLastPara="1" wrap="square" lIns="68569" tIns="68569" rIns="68569" bIns="68569" anchor="ctr" anchorCtr="0">
              <a:noAutofit/>
            </a:bodyPr>
            <a:lstStyle/>
            <a:p>
              <a:endParaRPr sz="1050"/>
            </a:p>
          </p:txBody>
        </p:sp>
        <p:pic>
          <p:nvPicPr>
            <p:cNvPr id="45" name="Google Shape;161;p27">
              <a:extLst>
                <a:ext uri="{FF2B5EF4-FFF2-40B4-BE49-F238E27FC236}">
                  <a16:creationId xmlns="" xmlns:a16="http://schemas.microsoft.com/office/drawing/2014/main" id="{29DAA2DD-4846-43B4-B0F2-DAEB5B5DD02D}"/>
                </a:ext>
              </a:extLst>
            </p:cNvPr>
            <p:cNvPicPr preferRelativeResize="0"/>
            <p:nvPr/>
          </p:nvPicPr>
          <p:blipFill rotWithShape="1">
            <a:blip r:embed="rId4">
              <a:alphaModFix/>
            </a:blip>
            <a:srcRect t="24150"/>
            <a:stretch/>
          </p:blipFill>
          <p:spPr>
            <a:xfrm flipH="1">
              <a:off x="6955800" y="4083025"/>
              <a:ext cx="2188450" cy="1659925"/>
            </a:xfrm>
            <a:prstGeom prst="rect">
              <a:avLst/>
            </a:prstGeom>
            <a:noFill/>
            <a:ln>
              <a:noFill/>
            </a:ln>
          </p:spPr>
        </p:pic>
        <p:sp>
          <p:nvSpPr>
            <p:cNvPr id="46" name="Google Shape;162;p27">
              <a:extLst>
                <a:ext uri="{FF2B5EF4-FFF2-40B4-BE49-F238E27FC236}">
                  <a16:creationId xmlns="" xmlns:a16="http://schemas.microsoft.com/office/drawing/2014/main" id="{A6CAE3EA-D452-49AD-9F49-AA814F61308B}"/>
                </a:ext>
              </a:extLst>
            </p:cNvPr>
            <p:cNvSpPr/>
            <p:nvPr/>
          </p:nvSpPr>
          <p:spPr>
            <a:xfrm>
              <a:off x="3657031" y="4105639"/>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47" name="Google Shape;163;p27">
              <a:extLst>
                <a:ext uri="{FF2B5EF4-FFF2-40B4-BE49-F238E27FC236}">
                  <a16:creationId xmlns="" xmlns:a16="http://schemas.microsoft.com/office/drawing/2014/main" id="{B8D16D27-BF9E-42D5-9411-CE83B8BFB0E6}"/>
                </a:ext>
              </a:extLst>
            </p:cNvPr>
            <p:cNvSpPr/>
            <p:nvPr/>
          </p:nvSpPr>
          <p:spPr>
            <a:xfrm>
              <a:off x="1378063" y="4963938"/>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pic>
          <p:nvPicPr>
            <p:cNvPr id="48" name="Google Shape;164;p27">
              <a:extLst>
                <a:ext uri="{FF2B5EF4-FFF2-40B4-BE49-F238E27FC236}">
                  <a16:creationId xmlns="" xmlns:a16="http://schemas.microsoft.com/office/drawing/2014/main" id="{57441496-488C-4AEC-83DF-012217E2BE71}"/>
                </a:ext>
              </a:extLst>
            </p:cNvPr>
            <p:cNvPicPr preferRelativeResize="0"/>
            <p:nvPr/>
          </p:nvPicPr>
          <p:blipFill>
            <a:blip r:embed="rId5">
              <a:alphaModFix/>
            </a:blip>
            <a:stretch>
              <a:fillRect/>
            </a:stretch>
          </p:blipFill>
          <p:spPr>
            <a:xfrm>
              <a:off x="-19650" y="4161350"/>
              <a:ext cx="2048967" cy="1001200"/>
            </a:xfrm>
            <a:prstGeom prst="rect">
              <a:avLst/>
            </a:prstGeom>
            <a:noFill/>
            <a:ln>
              <a:noFill/>
            </a:ln>
          </p:spPr>
        </p:pic>
      </p:grpSp>
      <p:sp>
        <p:nvSpPr>
          <p:cNvPr id="2" name="Elipse 1">
            <a:extLst>
              <a:ext uri="{FF2B5EF4-FFF2-40B4-BE49-F238E27FC236}">
                <a16:creationId xmlns="" xmlns:a16="http://schemas.microsoft.com/office/drawing/2014/main" id="{702EB0DF-6EC1-4092-BCB7-729B5BBC38E4}"/>
              </a:ext>
            </a:extLst>
          </p:cNvPr>
          <p:cNvSpPr/>
          <p:nvPr/>
        </p:nvSpPr>
        <p:spPr>
          <a:xfrm>
            <a:off x="2488474" y="928157"/>
            <a:ext cx="4036423" cy="455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RED DE COMUNICACIÓN</a:t>
            </a:r>
          </a:p>
          <a:p>
            <a:pPr algn="ctr"/>
            <a:r>
              <a:rPr lang="es-CO" dirty="0"/>
              <a:t>CONTROL</a:t>
            </a:r>
          </a:p>
        </p:txBody>
      </p:sp>
      <p:pic>
        <p:nvPicPr>
          <p:cNvPr id="4" name="Imagen 3">
            <a:extLst>
              <a:ext uri="{FF2B5EF4-FFF2-40B4-BE49-F238E27FC236}">
                <a16:creationId xmlns="" xmlns:a16="http://schemas.microsoft.com/office/drawing/2014/main" id="{A8137891-D3C1-4728-8216-23341BEC9ADA}"/>
              </a:ext>
            </a:extLst>
          </p:cNvPr>
          <p:cNvPicPr>
            <a:picLocks noChangeAspect="1"/>
          </p:cNvPicPr>
          <p:nvPr/>
        </p:nvPicPr>
        <p:blipFill>
          <a:blip r:embed="rId6"/>
          <a:stretch>
            <a:fillRect/>
          </a:stretch>
        </p:blipFill>
        <p:spPr>
          <a:xfrm>
            <a:off x="1393722" y="1395096"/>
            <a:ext cx="675228" cy="750900"/>
          </a:xfrm>
          <a:prstGeom prst="rect">
            <a:avLst/>
          </a:prstGeom>
        </p:spPr>
      </p:pic>
      <p:pic>
        <p:nvPicPr>
          <p:cNvPr id="1026" name="Picture 2" descr="GATES - HYDREO">
            <a:extLst>
              <a:ext uri="{FF2B5EF4-FFF2-40B4-BE49-F238E27FC236}">
                <a16:creationId xmlns="" xmlns:a16="http://schemas.microsoft.com/office/drawing/2014/main" id="{17FF01AB-61CF-4D7E-8441-38B9D47E94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656" y="1555994"/>
            <a:ext cx="1326327" cy="8746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 xmlns:a16="http://schemas.microsoft.com/office/drawing/2014/main" id="{768B1C06-0913-4F0D-A561-77BE5A1FD8C1}"/>
              </a:ext>
            </a:extLst>
          </p:cNvPr>
          <p:cNvPicPr>
            <a:picLocks noChangeAspect="1"/>
          </p:cNvPicPr>
          <p:nvPr/>
        </p:nvPicPr>
        <p:blipFill>
          <a:blip r:embed="rId8"/>
          <a:stretch>
            <a:fillRect/>
          </a:stretch>
        </p:blipFill>
        <p:spPr>
          <a:xfrm>
            <a:off x="5718581" y="1672987"/>
            <a:ext cx="600075" cy="581025"/>
          </a:xfrm>
          <a:prstGeom prst="rect">
            <a:avLst/>
          </a:prstGeom>
        </p:spPr>
      </p:pic>
      <p:pic>
        <p:nvPicPr>
          <p:cNvPr id="10" name="Imagen 9">
            <a:extLst>
              <a:ext uri="{FF2B5EF4-FFF2-40B4-BE49-F238E27FC236}">
                <a16:creationId xmlns="" xmlns:a16="http://schemas.microsoft.com/office/drawing/2014/main" id="{111C8613-6D0A-47C1-8216-4A922584B946}"/>
              </a:ext>
            </a:extLst>
          </p:cNvPr>
          <p:cNvPicPr>
            <a:picLocks noChangeAspect="1"/>
          </p:cNvPicPr>
          <p:nvPr/>
        </p:nvPicPr>
        <p:blipFill>
          <a:blip r:embed="rId9"/>
          <a:stretch>
            <a:fillRect/>
          </a:stretch>
        </p:blipFill>
        <p:spPr>
          <a:xfrm>
            <a:off x="2666661" y="1625553"/>
            <a:ext cx="266700" cy="409575"/>
          </a:xfrm>
          <a:prstGeom prst="rect">
            <a:avLst/>
          </a:prstGeom>
        </p:spPr>
      </p:pic>
      <p:pic>
        <p:nvPicPr>
          <p:cNvPr id="12" name="Imagen 11">
            <a:extLst>
              <a:ext uri="{FF2B5EF4-FFF2-40B4-BE49-F238E27FC236}">
                <a16:creationId xmlns="" xmlns:a16="http://schemas.microsoft.com/office/drawing/2014/main" id="{863F6151-9C13-46C2-8207-27B73D8B69A7}"/>
              </a:ext>
            </a:extLst>
          </p:cNvPr>
          <p:cNvPicPr>
            <a:picLocks noChangeAspect="1"/>
          </p:cNvPicPr>
          <p:nvPr/>
        </p:nvPicPr>
        <p:blipFill>
          <a:blip r:embed="rId10"/>
          <a:stretch>
            <a:fillRect/>
          </a:stretch>
        </p:blipFill>
        <p:spPr>
          <a:xfrm>
            <a:off x="1884292" y="2058401"/>
            <a:ext cx="857250" cy="504825"/>
          </a:xfrm>
          <a:prstGeom prst="rect">
            <a:avLst/>
          </a:prstGeom>
        </p:spPr>
      </p:pic>
      <p:sp>
        <p:nvSpPr>
          <p:cNvPr id="13" name="Rectángulo: esquinas redondeadas 12">
            <a:extLst>
              <a:ext uri="{FF2B5EF4-FFF2-40B4-BE49-F238E27FC236}">
                <a16:creationId xmlns="" xmlns:a16="http://schemas.microsoft.com/office/drawing/2014/main" id="{76AD639D-D554-48DE-946F-F5CB503AD891}"/>
              </a:ext>
            </a:extLst>
          </p:cNvPr>
          <p:cNvSpPr/>
          <p:nvPr/>
        </p:nvSpPr>
        <p:spPr>
          <a:xfrm>
            <a:off x="1535093" y="2756841"/>
            <a:ext cx="1222768" cy="13158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-Interfaz de usuario.</a:t>
            </a:r>
          </a:p>
          <a:p>
            <a:pPr algn="ctr"/>
            <a:r>
              <a:rPr lang="es-CO" dirty="0"/>
              <a:t>-Monitoreo</a:t>
            </a:r>
          </a:p>
          <a:p>
            <a:pPr algn="ctr"/>
            <a:r>
              <a:rPr lang="es-CO" dirty="0"/>
              <a:t>-Control</a:t>
            </a:r>
          </a:p>
        </p:txBody>
      </p:sp>
      <p:sp>
        <p:nvSpPr>
          <p:cNvPr id="76" name="Rectángulo: esquinas redondeadas 75">
            <a:extLst>
              <a:ext uri="{FF2B5EF4-FFF2-40B4-BE49-F238E27FC236}">
                <a16:creationId xmlns="" xmlns:a16="http://schemas.microsoft.com/office/drawing/2014/main" id="{A88F60B7-6AF1-4016-BD94-C7538A14F9A3}"/>
              </a:ext>
            </a:extLst>
          </p:cNvPr>
          <p:cNvSpPr/>
          <p:nvPr/>
        </p:nvSpPr>
        <p:spPr>
          <a:xfrm>
            <a:off x="6145154" y="2749630"/>
            <a:ext cx="1326327" cy="13158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-Sensores</a:t>
            </a:r>
          </a:p>
          <a:p>
            <a:pPr algn="ctr"/>
            <a:r>
              <a:rPr lang="es-CO" dirty="0"/>
              <a:t>-Receptor</a:t>
            </a:r>
          </a:p>
          <a:p>
            <a:pPr algn="ctr"/>
            <a:r>
              <a:rPr lang="es-CO" dirty="0"/>
              <a:t>-Controlador</a:t>
            </a:r>
          </a:p>
        </p:txBody>
      </p:sp>
      <p:sp>
        <p:nvSpPr>
          <p:cNvPr id="77" name="Rectángulo: esquinas redondeadas 76">
            <a:extLst>
              <a:ext uri="{FF2B5EF4-FFF2-40B4-BE49-F238E27FC236}">
                <a16:creationId xmlns="" xmlns:a16="http://schemas.microsoft.com/office/drawing/2014/main" id="{79048150-2156-488D-B523-7883BD2AF090}"/>
              </a:ext>
            </a:extLst>
          </p:cNvPr>
          <p:cNvSpPr/>
          <p:nvPr/>
        </p:nvSpPr>
        <p:spPr>
          <a:xfrm>
            <a:off x="3773180" y="2754630"/>
            <a:ext cx="1222768" cy="13158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-Canal.</a:t>
            </a:r>
          </a:p>
          <a:p>
            <a:pPr algn="ctr"/>
            <a:r>
              <a:rPr lang="es-CO" dirty="0"/>
              <a:t>-Protocolo</a:t>
            </a:r>
          </a:p>
          <a:p>
            <a:pPr algn="ctr"/>
            <a:r>
              <a:rPr lang="es-CO" dirty="0"/>
              <a:t>-Distancia</a:t>
            </a:r>
          </a:p>
        </p:txBody>
      </p:sp>
      <p:sp>
        <p:nvSpPr>
          <p:cNvPr id="15" name="Rectángulo: esquinas redondeadas 14">
            <a:extLst>
              <a:ext uri="{FF2B5EF4-FFF2-40B4-BE49-F238E27FC236}">
                <a16:creationId xmlns="" xmlns:a16="http://schemas.microsoft.com/office/drawing/2014/main" id="{552FD6B2-95FB-40AA-9AFE-4EFE8F8BD055}"/>
              </a:ext>
            </a:extLst>
          </p:cNvPr>
          <p:cNvSpPr/>
          <p:nvPr/>
        </p:nvSpPr>
        <p:spPr>
          <a:xfrm>
            <a:off x="1700669" y="772744"/>
            <a:ext cx="1232692" cy="177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MASTER</a:t>
            </a:r>
          </a:p>
        </p:txBody>
      </p:sp>
      <p:sp>
        <p:nvSpPr>
          <p:cNvPr id="81" name="Rectángulo: esquinas redondeadas 80">
            <a:extLst>
              <a:ext uri="{FF2B5EF4-FFF2-40B4-BE49-F238E27FC236}">
                <a16:creationId xmlns="" xmlns:a16="http://schemas.microsoft.com/office/drawing/2014/main" id="{AD9BF45E-D4A0-4DE7-B811-18E9C32ACDE4}"/>
              </a:ext>
            </a:extLst>
          </p:cNvPr>
          <p:cNvSpPr/>
          <p:nvPr/>
        </p:nvSpPr>
        <p:spPr>
          <a:xfrm>
            <a:off x="6145153" y="807021"/>
            <a:ext cx="1232692" cy="177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SLAVE</a:t>
            </a:r>
          </a:p>
        </p:txBody>
      </p:sp>
      <p:pic>
        <p:nvPicPr>
          <p:cNvPr id="63" name="Picture 4" descr="Qué es la tecnología LoRa y por qué es importante para IoT? - Post - The  Things Networ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9180" y="1517335"/>
            <a:ext cx="682876" cy="420951"/>
          </a:xfrm>
          <a:prstGeom prst="rect">
            <a:avLst/>
          </a:prstGeom>
          <a:noFill/>
          <a:extLst>
            <a:ext uri="{909E8E84-426E-40DD-AFC4-6F175D3DCCD1}">
              <a14:hiddenFill xmlns:a14="http://schemas.microsoft.com/office/drawing/2010/main">
                <a:solidFill>
                  <a:srgbClr val="FFFFFF"/>
                </a:solidFill>
              </a14:hiddenFill>
            </a:ext>
          </a:extLst>
        </p:spPr>
      </p:pic>
      <p:sp>
        <p:nvSpPr>
          <p:cNvPr id="64" name="CuadroTexto 63"/>
          <p:cNvSpPr txBox="1"/>
          <p:nvPr/>
        </p:nvSpPr>
        <p:spPr>
          <a:xfrm>
            <a:off x="-8528" y="41027"/>
            <a:ext cx="1569810" cy="954107"/>
          </a:xfrm>
          <a:prstGeom prst="rect">
            <a:avLst/>
          </a:prstGeom>
          <a:noFill/>
        </p:spPr>
        <p:txBody>
          <a:bodyPr wrap="square" rtlCol="0">
            <a:spAutoFit/>
          </a:bodyPr>
          <a:lstStyle/>
          <a:p>
            <a:r>
              <a:rPr lang="es-CO" dirty="0" smtClean="0">
                <a:solidFill>
                  <a:srgbClr val="FF0000"/>
                </a:solidFill>
              </a:rPr>
              <a:t>Esta desaparece si la primera articula bien la generalidad</a:t>
            </a:r>
            <a:endParaRPr lang="es-CO" dirty="0">
              <a:solidFill>
                <a:srgbClr val="FF0000"/>
              </a:solidFill>
            </a:endParaRPr>
          </a:p>
        </p:txBody>
      </p:sp>
    </p:spTree>
    <p:extLst>
      <p:ext uri="{BB962C8B-B14F-4D97-AF65-F5344CB8AC3E}">
        <p14:creationId xmlns:p14="http://schemas.microsoft.com/office/powerpoint/2010/main" val="367050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79" grpId="0" animBg="1"/>
      <p:bldP spid="14" grpId="0" animBg="1"/>
      <p:bldP spid="2" grpId="0" animBg="1"/>
      <p:bldP spid="13" grpId="0" animBg="1"/>
      <p:bldP spid="76" grpId="0" animBg="1"/>
      <p:bldP spid="77" grpId="0" animBg="1"/>
      <p:bldP spid="15" grpId="0" animBg="1"/>
      <p:bldP spid="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203" name="Google Shape;203;p28"/>
          <p:cNvSpPr txBox="1"/>
          <p:nvPr/>
        </p:nvSpPr>
        <p:spPr>
          <a:xfrm>
            <a:off x="1237004" y="32296"/>
            <a:ext cx="5775075" cy="375525"/>
          </a:xfrm>
          <a:prstGeom prst="rect">
            <a:avLst/>
          </a:prstGeom>
          <a:noFill/>
          <a:ln>
            <a:noFill/>
          </a:ln>
        </p:spPr>
        <p:txBody>
          <a:bodyPr spcFirstLastPara="1" wrap="square" lIns="68569" tIns="68569" rIns="68569" bIns="68569" anchor="ctr" anchorCtr="0">
            <a:noAutofit/>
          </a:bodyPr>
          <a:lstStyle/>
          <a:p>
            <a:r>
              <a:rPr lang="en-GB" sz="2100" b="1" dirty="0" err="1" smtClean="0">
                <a:latin typeface="Encode Sans"/>
                <a:ea typeface="Encode Sans"/>
                <a:cs typeface="Encode Sans"/>
                <a:sym typeface="Encode Sans"/>
              </a:rPr>
              <a:t>Arquitectura</a:t>
            </a:r>
            <a:r>
              <a:rPr lang="en-GB" sz="2100" b="1" dirty="0" smtClean="0">
                <a:latin typeface="Encode Sans"/>
                <a:ea typeface="Encode Sans"/>
                <a:cs typeface="Encode Sans"/>
                <a:sym typeface="Encode Sans"/>
              </a:rPr>
              <a:t> </a:t>
            </a:r>
            <a:r>
              <a:rPr lang="en-GB" sz="2100" b="1" dirty="0" err="1" smtClean="0">
                <a:latin typeface="Encode Sans"/>
                <a:ea typeface="Encode Sans"/>
                <a:cs typeface="Encode Sans"/>
                <a:sym typeface="Encode Sans"/>
              </a:rPr>
              <a:t>propuesta</a:t>
            </a:r>
            <a:endParaRPr sz="2100" b="1" dirty="0">
              <a:latin typeface="Encode Sans"/>
              <a:ea typeface="Encode Sans"/>
              <a:cs typeface="Encode Sans"/>
              <a:sym typeface="Encode Sans"/>
            </a:endParaRPr>
          </a:p>
        </p:txBody>
      </p:sp>
      <p:grpSp>
        <p:nvGrpSpPr>
          <p:cNvPr id="3" name="Google Shape;139;p27">
            <a:extLst>
              <a:ext uri="{FF2B5EF4-FFF2-40B4-BE49-F238E27FC236}">
                <a16:creationId xmlns="" xmlns:a16="http://schemas.microsoft.com/office/drawing/2014/main" id="{986028F5-374C-4D00-A94C-D7174E2A7D6B}"/>
              </a:ext>
            </a:extLst>
          </p:cNvPr>
          <p:cNvGrpSpPr/>
          <p:nvPr/>
        </p:nvGrpSpPr>
        <p:grpSpPr>
          <a:xfrm>
            <a:off x="1143001" y="4118780"/>
            <a:ext cx="6872925" cy="1456314"/>
            <a:chOff x="-19650" y="3801198"/>
            <a:chExt cx="9163900" cy="1941752"/>
          </a:xfrm>
        </p:grpSpPr>
        <p:sp>
          <p:nvSpPr>
            <p:cNvPr id="4" name="Google Shape;140;p27">
              <a:extLst>
                <a:ext uri="{FF2B5EF4-FFF2-40B4-BE49-F238E27FC236}">
                  <a16:creationId xmlns="" xmlns:a16="http://schemas.microsoft.com/office/drawing/2014/main" id="{E019B688-EDC5-44DF-A312-73DD22BEF89D}"/>
                </a:ext>
              </a:extLst>
            </p:cNvPr>
            <p:cNvSpPr/>
            <p:nvPr/>
          </p:nvSpPr>
          <p:spPr>
            <a:xfrm>
              <a:off x="1214950" y="4983450"/>
              <a:ext cx="7929300" cy="159900"/>
            </a:xfrm>
            <a:prstGeom prst="rect">
              <a:avLst/>
            </a:prstGeom>
            <a:solidFill>
              <a:srgbClr val="6FA8DC"/>
            </a:solidFill>
            <a:ln>
              <a:noFill/>
            </a:ln>
          </p:spPr>
          <p:txBody>
            <a:bodyPr spcFirstLastPara="1" wrap="square" lIns="68569" tIns="68569" rIns="68569" bIns="68569" anchor="ctr" anchorCtr="0">
              <a:noAutofit/>
            </a:bodyPr>
            <a:lstStyle/>
            <a:p>
              <a:endParaRPr sz="1050"/>
            </a:p>
          </p:txBody>
        </p:sp>
        <p:grpSp>
          <p:nvGrpSpPr>
            <p:cNvPr id="5" name="Google Shape;141;p27">
              <a:extLst>
                <a:ext uri="{FF2B5EF4-FFF2-40B4-BE49-F238E27FC236}">
                  <a16:creationId xmlns="" xmlns:a16="http://schemas.microsoft.com/office/drawing/2014/main" id="{D83990EF-266D-412D-B963-0CE009F93BD1}"/>
                </a:ext>
              </a:extLst>
            </p:cNvPr>
            <p:cNvGrpSpPr/>
            <p:nvPr/>
          </p:nvGrpSpPr>
          <p:grpSpPr>
            <a:xfrm>
              <a:off x="221067" y="3801198"/>
              <a:ext cx="502842" cy="500711"/>
              <a:chOff x="865862" y="3207306"/>
              <a:chExt cx="364484" cy="364897"/>
            </a:xfrm>
          </p:grpSpPr>
          <p:sp>
            <p:nvSpPr>
              <p:cNvPr id="15" name="Google Shape;142;p27">
                <a:extLst>
                  <a:ext uri="{FF2B5EF4-FFF2-40B4-BE49-F238E27FC236}">
                    <a16:creationId xmlns="" xmlns:a16="http://schemas.microsoft.com/office/drawing/2014/main" id="{4057542A-3A7E-4F11-8BAB-E0B3E5CE3AC2}"/>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6" name="Google Shape;143;p27">
                <a:extLst>
                  <a:ext uri="{FF2B5EF4-FFF2-40B4-BE49-F238E27FC236}">
                    <a16:creationId xmlns="" xmlns:a16="http://schemas.microsoft.com/office/drawing/2014/main" id="{BABFCE49-F487-40C3-A575-8F746C78EC4E}"/>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7" name="Google Shape;144;p27">
                <a:extLst>
                  <a:ext uri="{FF2B5EF4-FFF2-40B4-BE49-F238E27FC236}">
                    <a16:creationId xmlns="" xmlns:a16="http://schemas.microsoft.com/office/drawing/2014/main" id="{94A4A4CD-A21D-49D1-895E-081F3FF56020}"/>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8" name="Google Shape;145;p27">
                <a:extLst>
                  <a:ext uri="{FF2B5EF4-FFF2-40B4-BE49-F238E27FC236}">
                    <a16:creationId xmlns="" xmlns:a16="http://schemas.microsoft.com/office/drawing/2014/main" id="{621DB7C9-0779-4079-9B25-D90DBD7F26DC}"/>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9" name="Google Shape;146;p27">
                <a:extLst>
                  <a:ext uri="{FF2B5EF4-FFF2-40B4-BE49-F238E27FC236}">
                    <a16:creationId xmlns="" xmlns:a16="http://schemas.microsoft.com/office/drawing/2014/main" id="{AEED9448-9852-463A-82BE-32EE7F96756A}"/>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0" name="Google Shape;147;p27">
                <a:extLst>
                  <a:ext uri="{FF2B5EF4-FFF2-40B4-BE49-F238E27FC236}">
                    <a16:creationId xmlns="" xmlns:a16="http://schemas.microsoft.com/office/drawing/2014/main" id="{E2BB425A-7FD5-403E-AC9D-DF19E74670D7}"/>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1" name="Google Shape;148;p27">
                <a:extLst>
                  <a:ext uri="{FF2B5EF4-FFF2-40B4-BE49-F238E27FC236}">
                    <a16:creationId xmlns="" xmlns:a16="http://schemas.microsoft.com/office/drawing/2014/main" id="{1508E07E-E847-4DC5-B82F-503F28F76C36}"/>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2" name="Google Shape;149;p27">
                <a:extLst>
                  <a:ext uri="{FF2B5EF4-FFF2-40B4-BE49-F238E27FC236}">
                    <a16:creationId xmlns="" xmlns:a16="http://schemas.microsoft.com/office/drawing/2014/main" id="{DEA46329-DAA6-4D6B-BB3E-014E0E0AFB79}"/>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3" name="Google Shape;150;p27">
                <a:extLst>
                  <a:ext uri="{FF2B5EF4-FFF2-40B4-BE49-F238E27FC236}">
                    <a16:creationId xmlns="" xmlns:a16="http://schemas.microsoft.com/office/drawing/2014/main" id="{27AFD374-A1CB-49CE-8121-1E9B2D41CCF6}"/>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4" name="Google Shape;151;p27">
                <a:extLst>
                  <a:ext uri="{FF2B5EF4-FFF2-40B4-BE49-F238E27FC236}">
                    <a16:creationId xmlns="" xmlns:a16="http://schemas.microsoft.com/office/drawing/2014/main" id="{12D6CB11-E953-4257-84D5-F5F0BE8E757B}"/>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5" name="Google Shape;152;p27">
                <a:extLst>
                  <a:ext uri="{FF2B5EF4-FFF2-40B4-BE49-F238E27FC236}">
                    <a16:creationId xmlns="" xmlns:a16="http://schemas.microsoft.com/office/drawing/2014/main" id="{165B9655-557A-4DF5-A7E3-53C81F1E62BC}"/>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6" name="Google Shape;153;p27">
                <a:extLst>
                  <a:ext uri="{FF2B5EF4-FFF2-40B4-BE49-F238E27FC236}">
                    <a16:creationId xmlns="" xmlns:a16="http://schemas.microsoft.com/office/drawing/2014/main" id="{CEDD2D04-C501-4B36-95B9-5E73EAF5A6D3}"/>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7" name="Google Shape;154;p27">
                <a:extLst>
                  <a:ext uri="{FF2B5EF4-FFF2-40B4-BE49-F238E27FC236}">
                    <a16:creationId xmlns="" xmlns:a16="http://schemas.microsoft.com/office/drawing/2014/main" id="{9A1DF287-FAD2-4A80-976E-376CFBEE9AD3}"/>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8" name="Google Shape;155;p27">
                <a:extLst>
                  <a:ext uri="{FF2B5EF4-FFF2-40B4-BE49-F238E27FC236}">
                    <a16:creationId xmlns="" xmlns:a16="http://schemas.microsoft.com/office/drawing/2014/main" id="{20EC25D9-957E-4C8E-A21B-A448A66D2AF4}"/>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grpSp>
        <p:sp>
          <p:nvSpPr>
            <p:cNvPr id="6" name="Google Shape;156;p27">
              <a:extLst>
                <a:ext uri="{FF2B5EF4-FFF2-40B4-BE49-F238E27FC236}">
                  <a16:creationId xmlns="" xmlns:a16="http://schemas.microsoft.com/office/drawing/2014/main" id="{1DAFC56B-DFC8-4B1B-8F42-31E795BB6675}"/>
                </a:ext>
              </a:extLst>
            </p:cNvPr>
            <p:cNvSpPr/>
            <p:nvPr/>
          </p:nvSpPr>
          <p:spPr>
            <a:xfrm>
              <a:off x="2759793" y="4201151"/>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7" name="Google Shape;157;p27">
              <a:extLst>
                <a:ext uri="{FF2B5EF4-FFF2-40B4-BE49-F238E27FC236}">
                  <a16:creationId xmlns="" xmlns:a16="http://schemas.microsoft.com/office/drawing/2014/main" id="{176932A4-5E83-4B9F-B684-A9195866237E}"/>
                </a:ext>
              </a:extLst>
            </p:cNvPr>
            <p:cNvSpPr/>
            <p:nvPr/>
          </p:nvSpPr>
          <p:spPr>
            <a:xfrm>
              <a:off x="1618251" y="4083025"/>
              <a:ext cx="443865" cy="337511"/>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pic>
          <p:nvPicPr>
            <p:cNvPr id="8" name="Google Shape;158;p27">
              <a:extLst>
                <a:ext uri="{FF2B5EF4-FFF2-40B4-BE49-F238E27FC236}">
                  <a16:creationId xmlns="" xmlns:a16="http://schemas.microsoft.com/office/drawing/2014/main" id="{C1C97056-06A2-460D-B163-2D14185B968A}"/>
                </a:ext>
              </a:extLst>
            </p:cNvPr>
            <p:cNvPicPr preferRelativeResize="0"/>
            <p:nvPr/>
          </p:nvPicPr>
          <p:blipFill rotWithShape="1">
            <a:blip r:embed="rId3">
              <a:alphaModFix/>
            </a:blip>
            <a:srcRect l="31151" t="19954" r="30049" b="27851"/>
            <a:stretch/>
          </p:blipFill>
          <p:spPr>
            <a:xfrm>
              <a:off x="5508275" y="4252984"/>
              <a:ext cx="502825" cy="730466"/>
            </a:xfrm>
            <a:prstGeom prst="rect">
              <a:avLst/>
            </a:prstGeom>
            <a:noFill/>
            <a:ln>
              <a:noFill/>
            </a:ln>
          </p:spPr>
        </p:pic>
        <p:sp>
          <p:nvSpPr>
            <p:cNvPr id="9" name="Google Shape;159;p27">
              <a:extLst>
                <a:ext uri="{FF2B5EF4-FFF2-40B4-BE49-F238E27FC236}">
                  <a16:creationId xmlns="" xmlns:a16="http://schemas.microsoft.com/office/drawing/2014/main" id="{D811F369-EC60-4ED4-9D4A-D5DE3993FF1D}"/>
                </a:ext>
              </a:extLst>
            </p:cNvPr>
            <p:cNvSpPr/>
            <p:nvPr/>
          </p:nvSpPr>
          <p:spPr>
            <a:xfrm>
              <a:off x="5492700" y="4947075"/>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sp>
          <p:nvSpPr>
            <p:cNvPr id="10" name="Google Shape;160;p27">
              <a:extLst>
                <a:ext uri="{FF2B5EF4-FFF2-40B4-BE49-F238E27FC236}">
                  <a16:creationId xmlns="" xmlns:a16="http://schemas.microsoft.com/office/drawing/2014/main" id="{FB94B4B2-DD2C-437C-A0C1-F733D26936CE}"/>
                </a:ext>
              </a:extLst>
            </p:cNvPr>
            <p:cNvSpPr/>
            <p:nvPr/>
          </p:nvSpPr>
          <p:spPr>
            <a:xfrm>
              <a:off x="6467575" y="4892700"/>
              <a:ext cx="2676425" cy="250650"/>
            </a:xfrm>
            <a:prstGeom prst="flowChartManualInput">
              <a:avLst/>
            </a:prstGeom>
            <a:solidFill>
              <a:srgbClr val="A8D13D"/>
            </a:solidFill>
            <a:ln>
              <a:noFill/>
            </a:ln>
          </p:spPr>
          <p:txBody>
            <a:bodyPr spcFirstLastPara="1" wrap="square" lIns="68569" tIns="68569" rIns="68569" bIns="68569" anchor="ctr" anchorCtr="0">
              <a:noAutofit/>
            </a:bodyPr>
            <a:lstStyle/>
            <a:p>
              <a:endParaRPr sz="1050"/>
            </a:p>
          </p:txBody>
        </p:sp>
        <p:pic>
          <p:nvPicPr>
            <p:cNvPr id="11" name="Google Shape;161;p27">
              <a:extLst>
                <a:ext uri="{FF2B5EF4-FFF2-40B4-BE49-F238E27FC236}">
                  <a16:creationId xmlns="" xmlns:a16="http://schemas.microsoft.com/office/drawing/2014/main" id="{4832A312-3CB3-4983-A4FE-D80AFF6A9C47}"/>
                </a:ext>
              </a:extLst>
            </p:cNvPr>
            <p:cNvPicPr preferRelativeResize="0"/>
            <p:nvPr/>
          </p:nvPicPr>
          <p:blipFill rotWithShape="1">
            <a:blip r:embed="rId4">
              <a:alphaModFix/>
            </a:blip>
            <a:srcRect t="24150"/>
            <a:stretch/>
          </p:blipFill>
          <p:spPr>
            <a:xfrm flipH="1">
              <a:off x="6955800" y="4083025"/>
              <a:ext cx="2188450" cy="1659925"/>
            </a:xfrm>
            <a:prstGeom prst="rect">
              <a:avLst/>
            </a:prstGeom>
            <a:noFill/>
            <a:ln>
              <a:noFill/>
            </a:ln>
          </p:spPr>
        </p:pic>
        <p:sp>
          <p:nvSpPr>
            <p:cNvPr id="12" name="Google Shape;162;p27">
              <a:extLst>
                <a:ext uri="{FF2B5EF4-FFF2-40B4-BE49-F238E27FC236}">
                  <a16:creationId xmlns="" xmlns:a16="http://schemas.microsoft.com/office/drawing/2014/main" id="{76038B09-4C6F-4C20-9887-E0AECC2CDC45}"/>
                </a:ext>
              </a:extLst>
            </p:cNvPr>
            <p:cNvSpPr/>
            <p:nvPr/>
          </p:nvSpPr>
          <p:spPr>
            <a:xfrm>
              <a:off x="3657031" y="4105639"/>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13" name="Google Shape;163;p27">
              <a:extLst>
                <a:ext uri="{FF2B5EF4-FFF2-40B4-BE49-F238E27FC236}">
                  <a16:creationId xmlns="" xmlns:a16="http://schemas.microsoft.com/office/drawing/2014/main" id="{A6894AF6-07F8-474A-B1F6-8676C227DD50}"/>
                </a:ext>
              </a:extLst>
            </p:cNvPr>
            <p:cNvSpPr/>
            <p:nvPr/>
          </p:nvSpPr>
          <p:spPr>
            <a:xfrm>
              <a:off x="1378063" y="4963938"/>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pic>
          <p:nvPicPr>
            <p:cNvPr id="14" name="Google Shape;164;p27">
              <a:extLst>
                <a:ext uri="{FF2B5EF4-FFF2-40B4-BE49-F238E27FC236}">
                  <a16:creationId xmlns="" xmlns:a16="http://schemas.microsoft.com/office/drawing/2014/main" id="{EF47BD49-6F9D-4EBD-8EDE-62AE58D9A869}"/>
                </a:ext>
              </a:extLst>
            </p:cNvPr>
            <p:cNvPicPr preferRelativeResize="0"/>
            <p:nvPr/>
          </p:nvPicPr>
          <p:blipFill>
            <a:blip r:embed="rId5">
              <a:alphaModFix/>
            </a:blip>
            <a:stretch>
              <a:fillRect/>
            </a:stretch>
          </p:blipFill>
          <p:spPr>
            <a:xfrm>
              <a:off x="-19650" y="4161350"/>
              <a:ext cx="2048967" cy="1001200"/>
            </a:xfrm>
            <a:prstGeom prst="rect">
              <a:avLst/>
            </a:prstGeom>
            <a:noFill/>
            <a:ln>
              <a:noFill/>
            </a:ln>
          </p:spPr>
        </p:pic>
      </p:grpSp>
      <p:pic>
        <p:nvPicPr>
          <p:cNvPr id="29" name="Imagen 28">
            <a:extLst>
              <a:ext uri="{FF2B5EF4-FFF2-40B4-BE49-F238E27FC236}">
                <a16:creationId xmlns="" xmlns:a16="http://schemas.microsoft.com/office/drawing/2014/main" id="{F2272709-98A8-4BEB-9591-0BD4DF829F67}"/>
              </a:ext>
            </a:extLst>
          </p:cNvPr>
          <p:cNvPicPr>
            <a:picLocks noChangeAspect="1"/>
          </p:cNvPicPr>
          <p:nvPr/>
        </p:nvPicPr>
        <p:blipFill>
          <a:blip r:embed="rId6">
            <a:lum contrast="20000"/>
          </a:blip>
          <a:stretch>
            <a:fillRect/>
          </a:stretch>
        </p:blipFill>
        <p:spPr>
          <a:xfrm>
            <a:off x="1173075" y="463717"/>
            <a:ext cx="6842851" cy="4679783"/>
          </a:xfrm>
          <a:prstGeom prst="rect">
            <a:avLst/>
          </a:prstGeom>
        </p:spPr>
      </p:pic>
    </p:spTree>
    <p:extLst>
      <p:ext uri="{BB962C8B-B14F-4D97-AF65-F5344CB8AC3E}">
        <p14:creationId xmlns:p14="http://schemas.microsoft.com/office/powerpoint/2010/main" val="223683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p:nvPr/>
        </p:nvSpPr>
        <p:spPr>
          <a:xfrm>
            <a:off x="111006" y="54066"/>
            <a:ext cx="5139600" cy="1804200"/>
          </a:xfrm>
          <a:prstGeom prst="rect">
            <a:avLst/>
          </a:prstGeom>
          <a:solidFill>
            <a:srgbClr val="FFC000">
              <a:alpha val="49020"/>
            </a:srgbClr>
          </a:solidFill>
          <a:ln w="28575"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200" b="0" i="0" u="none" strike="noStrike" cap="none">
              <a:solidFill>
                <a:schemeClr val="lt1"/>
              </a:solidFill>
              <a:latin typeface="Calibri"/>
              <a:ea typeface="Calibri"/>
              <a:cs typeface="Calibri"/>
              <a:sym typeface="Calibri"/>
            </a:endParaRPr>
          </a:p>
        </p:txBody>
      </p:sp>
      <p:sp>
        <p:nvSpPr>
          <p:cNvPr id="115" name="Google Shape;115;p15"/>
          <p:cNvSpPr/>
          <p:nvPr/>
        </p:nvSpPr>
        <p:spPr>
          <a:xfrm>
            <a:off x="2865242" y="742623"/>
            <a:ext cx="2308500" cy="1043400"/>
          </a:xfrm>
          <a:prstGeom prst="rect">
            <a:avLst/>
          </a:prstGeom>
          <a:solidFill>
            <a:schemeClr val="accent6"/>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chemeClr val="lt1"/>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116" name="Google Shape;116;p15"/>
          <p:cNvSpPr/>
          <p:nvPr/>
        </p:nvSpPr>
        <p:spPr>
          <a:xfrm>
            <a:off x="175488" y="160448"/>
            <a:ext cx="1430400" cy="941400"/>
          </a:xfrm>
          <a:prstGeom prst="rect">
            <a:avLst/>
          </a:prstGeom>
          <a:solidFill>
            <a:schemeClr val="accent6"/>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chemeClr val="dk1"/>
                </a:solidFill>
                <a:latin typeface="Arial"/>
                <a:ea typeface="Arial"/>
                <a:cs typeface="Arial"/>
                <a:sym typeface="Arial"/>
              </a:rPr>
              <a:t>Ultrasonic sensor </a:t>
            </a:r>
            <a:r>
              <a:rPr lang="en-GB" sz="1200" b="1" i="0" u="none" strike="noStrike" cap="none">
                <a:solidFill>
                  <a:srgbClr val="000000"/>
                </a:solidFill>
                <a:latin typeface="Arial"/>
                <a:ea typeface="Arial"/>
                <a:cs typeface="Arial"/>
                <a:sym typeface="Arial"/>
              </a:rPr>
              <a:t>HRXL-MaxSonar-WRST7</a:t>
            </a:r>
            <a:endParaRPr sz="1200" b="1" i="0" u="none" strike="noStrike" cap="none">
              <a:solidFill>
                <a:srgbClr val="000000"/>
              </a:solidFill>
              <a:latin typeface="Arial"/>
              <a:ea typeface="Arial"/>
              <a:cs typeface="Arial"/>
              <a:sym typeface="Arial"/>
            </a:endParaRPr>
          </a:p>
        </p:txBody>
      </p:sp>
      <p:sp>
        <p:nvSpPr>
          <p:cNvPr id="117" name="Google Shape;117;p15"/>
          <p:cNvSpPr txBox="1"/>
          <p:nvPr/>
        </p:nvSpPr>
        <p:spPr>
          <a:xfrm>
            <a:off x="4243815" y="812078"/>
            <a:ext cx="1091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200" b="1" i="0" u="none" strike="noStrike" cap="none">
                <a:solidFill>
                  <a:schemeClr val="dk1"/>
                </a:solidFill>
                <a:latin typeface="Arial"/>
                <a:ea typeface="Arial"/>
                <a:cs typeface="Arial"/>
                <a:sym typeface="Arial"/>
              </a:rPr>
              <a:t>LORAWAN</a:t>
            </a:r>
            <a:endParaRPr sz="1200" b="0" i="0" u="none" strike="noStrike" cap="none">
              <a:solidFill>
                <a:schemeClr val="dk1"/>
              </a:solidFill>
              <a:latin typeface="Calibri"/>
              <a:ea typeface="Calibri"/>
              <a:cs typeface="Calibri"/>
              <a:sym typeface="Calibri"/>
            </a:endParaRPr>
          </a:p>
        </p:txBody>
      </p:sp>
      <p:sp>
        <p:nvSpPr>
          <p:cNvPr id="118" name="Google Shape;118;p15"/>
          <p:cNvSpPr txBox="1"/>
          <p:nvPr/>
        </p:nvSpPr>
        <p:spPr>
          <a:xfrm>
            <a:off x="2801180" y="982824"/>
            <a:ext cx="1409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rgbClr val="202124"/>
                </a:solidFill>
                <a:latin typeface="Arial"/>
                <a:ea typeface="Arial"/>
                <a:cs typeface="Arial"/>
                <a:sym typeface="Arial"/>
              </a:rPr>
              <a:t>Microcontroller</a:t>
            </a:r>
            <a:endParaRPr sz="1200" b="1" i="0" u="none" strike="noStrike" cap="none">
              <a:solidFill>
                <a:srgbClr val="20212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rgbClr val="202124"/>
                </a:solidFill>
                <a:latin typeface="Arial"/>
                <a:ea typeface="Arial"/>
                <a:cs typeface="Arial"/>
                <a:sym typeface="Arial"/>
              </a:rPr>
              <a:t>DSPIC30F4011</a:t>
            </a:r>
            <a:endParaRPr sz="1200" b="1" i="0" u="none" strike="noStrike" cap="none">
              <a:solidFill>
                <a:srgbClr val="202124"/>
              </a:solidFill>
              <a:latin typeface="Arial"/>
              <a:ea typeface="Arial"/>
              <a:cs typeface="Arial"/>
              <a:sym typeface="Arial"/>
            </a:endParaRPr>
          </a:p>
        </p:txBody>
      </p:sp>
      <p:cxnSp>
        <p:nvCxnSpPr>
          <p:cNvPr id="119" name="Google Shape;119;p15"/>
          <p:cNvCxnSpPr/>
          <p:nvPr/>
        </p:nvCxnSpPr>
        <p:spPr>
          <a:xfrm>
            <a:off x="4209709" y="742623"/>
            <a:ext cx="0" cy="1007400"/>
          </a:xfrm>
          <a:prstGeom prst="straightConnector1">
            <a:avLst/>
          </a:prstGeom>
          <a:noFill/>
          <a:ln w="28575" cap="flat" cmpd="sng">
            <a:solidFill>
              <a:srgbClr val="FF0000"/>
            </a:solidFill>
            <a:prstDash val="solid"/>
            <a:miter lim="800000"/>
            <a:headEnd type="none" w="sm" len="sm"/>
            <a:tailEnd type="none" w="sm" len="sm"/>
          </a:ln>
        </p:spPr>
      </p:cxnSp>
      <p:sp>
        <p:nvSpPr>
          <p:cNvPr id="120" name="Google Shape;120;p15"/>
          <p:cNvSpPr txBox="1"/>
          <p:nvPr/>
        </p:nvSpPr>
        <p:spPr>
          <a:xfrm>
            <a:off x="4302408" y="1159092"/>
            <a:ext cx="837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rgbClr val="202124"/>
                </a:solidFill>
                <a:latin typeface="Arial"/>
                <a:ea typeface="Arial"/>
                <a:cs typeface="Arial"/>
                <a:sym typeface="Arial"/>
              </a:rPr>
              <a:t>Module RN2903</a:t>
            </a:r>
            <a:endParaRPr sz="1200" b="1" i="0" u="none" strike="noStrike" cap="none">
              <a:solidFill>
                <a:schemeClr val="dk1"/>
              </a:solidFill>
              <a:latin typeface="Arial"/>
              <a:ea typeface="Arial"/>
              <a:cs typeface="Arial"/>
              <a:sym typeface="Arial"/>
            </a:endParaRPr>
          </a:p>
        </p:txBody>
      </p:sp>
      <p:cxnSp>
        <p:nvCxnSpPr>
          <p:cNvPr id="121" name="Google Shape;121;p15"/>
          <p:cNvCxnSpPr/>
          <p:nvPr/>
        </p:nvCxnSpPr>
        <p:spPr>
          <a:xfrm>
            <a:off x="1649180" y="955539"/>
            <a:ext cx="1143000" cy="0"/>
          </a:xfrm>
          <a:prstGeom prst="straightConnector1">
            <a:avLst/>
          </a:prstGeom>
          <a:noFill/>
          <a:ln w="57150" cap="flat" cmpd="sng">
            <a:solidFill>
              <a:schemeClr val="dk2"/>
            </a:solidFill>
            <a:prstDash val="solid"/>
            <a:round/>
            <a:headEnd type="none" w="sm" len="sm"/>
            <a:tailEnd type="stealth" w="med" len="med"/>
          </a:ln>
        </p:spPr>
      </p:cxnSp>
      <p:sp>
        <p:nvSpPr>
          <p:cNvPr id="122" name="Google Shape;122;p15"/>
          <p:cNvSpPr txBox="1"/>
          <p:nvPr/>
        </p:nvSpPr>
        <p:spPr>
          <a:xfrm>
            <a:off x="1913707" y="627427"/>
            <a:ext cx="677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200" b="1" i="0" u="none" strike="noStrike" cap="none">
                <a:solidFill>
                  <a:srgbClr val="000000"/>
                </a:solidFill>
                <a:latin typeface="Calibri"/>
                <a:ea typeface="Calibri"/>
                <a:cs typeface="Calibri"/>
                <a:sym typeface="Calibri"/>
              </a:rPr>
              <a:t>RS-232 </a:t>
            </a:r>
            <a:endParaRPr sz="1200" b="1" i="0" u="none" strike="noStrike" cap="none">
              <a:solidFill>
                <a:srgbClr val="000000"/>
              </a:solidFill>
              <a:latin typeface="Calibri"/>
              <a:ea typeface="Calibri"/>
              <a:cs typeface="Calibri"/>
              <a:sym typeface="Calibri"/>
            </a:endParaRPr>
          </a:p>
        </p:txBody>
      </p:sp>
      <p:sp>
        <p:nvSpPr>
          <p:cNvPr id="123" name="Google Shape;123;p15"/>
          <p:cNvSpPr/>
          <p:nvPr/>
        </p:nvSpPr>
        <p:spPr>
          <a:xfrm>
            <a:off x="1582540" y="1238725"/>
            <a:ext cx="686400" cy="511200"/>
          </a:xfrm>
          <a:prstGeom prst="rect">
            <a:avLst/>
          </a:prstGeom>
          <a:solidFill>
            <a:schemeClr val="accent6"/>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chemeClr val="dk1"/>
                </a:solidFill>
                <a:latin typeface="Arial"/>
                <a:ea typeface="Arial"/>
                <a:cs typeface="Arial"/>
                <a:sym typeface="Arial"/>
              </a:rPr>
              <a:t>Linear Pot</a:t>
            </a:r>
            <a:endParaRPr sz="1200" b="0" i="0" u="none" strike="noStrike" cap="none">
              <a:solidFill>
                <a:srgbClr val="000000"/>
              </a:solidFill>
              <a:latin typeface="Arial"/>
              <a:ea typeface="Arial"/>
              <a:cs typeface="Arial"/>
              <a:sym typeface="Arial"/>
            </a:endParaRPr>
          </a:p>
        </p:txBody>
      </p:sp>
      <p:cxnSp>
        <p:nvCxnSpPr>
          <p:cNvPr id="124" name="Google Shape;124;p15"/>
          <p:cNvCxnSpPr/>
          <p:nvPr/>
        </p:nvCxnSpPr>
        <p:spPr>
          <a:xfrm>
            <a:off x="2303270" y="1529020"/>
            <a:ext cx="494400" cy="0"/>
          </a:xfrm>
          <a:prstGeom prst="straightConnector1">
            <a:avLst/>
          </a:prstGeom>
          <a:noFill/>
          <a:ln w="57150" cap="flat" cmpd="sng">
            <a:solidFill>
              <a:schemeClr val="dk2"/>
            </a:solidFill>
            <a:prstDash val="solid"/>
            <a:round/>
            <a:headEnd type="none" w="sm" len="sm"/>
            <a:tailEnd type="stealth" w="med" len="med"/>
          </a:ln>
        </p:spPr>
      </p:cxnSp>
      <p:sp>
        <p:nvSpPr>
          <p:cNvPr id="125" name="Google Shape;125;p15"/>
          <p:cNvSpPr txBox="1"/>
          <p:nvPr/>
        </p:nvSpPr>
        <p:spPr>
          <a:xfrm>
            <a:off x="1507280" y="94889"/>
            <a:ext cx="29439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GB" sz="1800" b="1" i="0" u="none" strike="noStrike" cap="none">
                <a:solidFill>
                  <a:srgbClr val="0070C0"/>
                </a:solidFill>
                <a:latin typeface="Arial"/>
                <a:ea typeface="Arial"/>
                <a:cs typeface="Arial"/>
                <a:sym typeface="Arial"/>
              </a:rPr>
              <a:t>SLAVE NODE</a:t>
            </a:r>
            <a:endParaRPr sz="1800" b="1" i="0" u="none" strike="noStrike" cap="none">
              <a:solidFill>
                <a:srgbClr val="0070C0"/>
              </a:solidFill>
              <a:latin typeface="Arial"/>
              <a:ea typeface="Arial"/>
              <a:cs typeface="Arial"/>
              <a:sym typeface="Arial"/>
            </a:endParaRPr>
          </a:p>
        </p:txBody>
      </p:sp>
      <p:sp>
        <p:nvSpPr>
          <p:cNvPr id="126" name="Google Shape;126;p15"/>
          <p:cNvSpPr/>
          <p:nvPr/>
        </p:nvSpPr>
        <p:spPr>
          <a:xfrm>
            <a:off x="6461646" y="94890"/>
            <a:ext cx="2602500" cy="1373400"/>
          </a:xfrm>
          <a:prstGeom prst="rect">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200" b="0" i="0" u="none" strike="noStrike" cap="none">
              <a:solidFill>
                <a:schemeClr val="lt1"/>
              </a:solidFill>
              <a:latin typeface="Calibri"/>
              <a:ea typeface="Calibri"/>
              <a:cs typeface="Calibri"/>
              <a:sym typeface="Calibri"/>
            </a:endParaRPr>
          </a:p>
        </p:txBody>
      </p:sp>
      <p:sp>
        <p:nvSpPr>
          <p:cNvPr id="127" name="Google Shape;127;p15"/>
          <p:cNvSpPr txBox="1"/>
          <p:nvPr/>
        </p:nvSpPr>
        <p:spPr>
          <a:xfrm>
            <a:off x="6343774" y="195259"/>
            <a:ext cx="2753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400" b="1" i="0" u="none" strike="noStrike" cap="none">
                <a:solidFill>
                  <a:srgbClr val="0070C0"/>
                </a:solidFill>
                <a:latin typeface="Arial"/>
                <a:ea typeface="Arial"/>
                <a:cs typeface="Arial"/>
                <a:sym typeface="Arial"/>
              </a:rPr>
              <a:t>MASTER NODE</a:t>
            </a:r>
            <a:endParaRPr sz="1400" b="0" i="0" u="none" strike="noStrike" cap="none">
              <a:solidFill>
                <a:schemeClr val="dk1"/>
              </a:solidFill>
              <a:latin typeface="Calibri"/>
              <a:ea typeface="Calibri"/>
              <a:cs typeface="Calibri"/>
              <a:sym typeface="Calibri"/>
            </a:endParaRPr>
          </a:p>
        </p:txBody>
      </p:sp>
      <p:cxnSp>
        <p:nvCxnSpPr>
          <p:cNvPr id="128" name="Google Shape;128;p15"/>
          <p:cNvCxnSpPr/>
          <p:nvPr/>
        </p:nvCxnSpPr>
        <p:spPr>
          <a:xfrm>
            <a:off x="5250526" y="1293662"/>
            <a:ext cx="1093200" cy="0"/>
          </a:xfrm>
          <a:prstGeom prst="straightConnector1">
            <a:avLst/>
          </a:prstGeom>
          <a:noFill/>
          <a:ln w="57150" cap="flat" cmpd="sng">
            <a:solidFill>
              <a:schemeClr val="dk2"/>
            </a:solidFill>
            <a:prstDash val="solid"/>
            <a:round/>
            <a:headEnd type="stealth" w="med" len="med"/>
            <a:tailEnd type="stealth" w="med" len="med"/>
          </a:ln>
        </p:spPr>
      </p:cxnSp>
      <p:sp>
        <p:nvSpPr>
          <p:cNvPr id="129" name="Google Shape;129;p15"/>
          <p:cNvSpPr txBox="1"/>
          <p:nvPr/>
        </p:nvSpPr>
        <p:spPr>
          <a:xfrm>
            <a:off x="5602059" y="939825"/>
            <a:ext cx="572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rgbClr val="000000"/>
                </a:solidFill>
                <a:latin typeface="Calibri"/>
                <a:ea typeface="Calibri"/>
                <a:cs typeface="Calibri"/>
                <a:sym typeface="Calibri"/>
              </a:rPr>
              <a:t>LoRA </a:t>
            </a:r>
            <a:endParaRPr sz="1200" b="0" i="0" u="none" strike="noStrike" cap="none">
              <a:solidFill>
                <a:srgbClr val="000000"/>
              </a:solidFill>
              <a:latin typeface="Calibri"/>
              <a:ea typeface="Calibri"/>
              <a:cs typeface="Calibri"/>
              <a:sym typeface="Calibri"/>
            </a:endParaRPr>
          </a:p>
        </p:txBody>
      </p:sp>
      <p:sp>
        <p:nvSpPr>
          <p:cNvPr id="130" name="Google Shape;130;p15"/>
          <p:cNvSpPr/>
          <p:nvPr/>
        </p:nvSpPr>
        <p:spPr>
          <a:xfrm>
            <a:off x="6582318" y="450967"/>
            <a:ext cx="2370600" cy="910800"/>
          </a:xfrm>
          <a:prstGeom prst="rect">
            <a:avLst/>
          </a:prstGeom>
          <a:solidFill>
            <a:schemeClr val="accent6"/>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chemeClr val="lt1"/>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
        <p:nvSpPr>
          <p:cNvPr id="131" name="Google Shape;131;p15"/>
          <p:cNvSpPr txBox="1"/>
          <p:nvPr/>
        </p:nvSpPr>
        <p:spPr>
          <a:xfrm>
            <a:off x="6480834" y="836826"/>
            <a:ext cx="1040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rgbClr val="202124"/>
                </a:solidFill>
                <a:latin typeface="Arial"/>
                <a:ea typeface="Arial"/>
                <a:cs typeface="Arial"/>
                <a:sym typeface="Arial"/>
              </a:rPr>
              <a:t>Module</a:t>
            </a:r>
            <a:endParaRPr/>
          </a:p>
          <a:p>
            <a:pPr marL="0" marR="0" lvl="0" indent="0" algn="ctr" rtl="0">
              <a:lnSpc>
                <a:spcPct val="100000"/>
              </a:lnSpc>
              <a:spcBef>
                <a:spcPts val="0"/>
              </a:spcBef>
              <a:spcAft>
                <a:spcPts val="0"/>
              </a:spcAft>
              <a:buClr>
                <a:srgbClr val="000000"/>
              </a:buClr>
              <a:buSzPts val="1800"/>
              <a:buFont typeface="Arial"/>
              <a:buNone/>
            </a:pPr>
            <a:r>
              <a:rPr lang="en-GB" sz="1200" b="1" i="0" u="none" strike="noStrike" cap="none">
                <a:solidFill>
                  <a:srgbClr val="202124"/>
                </a:solidFill>
                <a:latin typeface="Arial"/>
                <a:ea typeface="Arial"/>
                <a:cs typeface="Arial"/>
                <a:sym typeface="Arial"/>
              </a:rPr>
              <a:t> RN2903</a:t>
            </a:r>
            <a:endParaRPr sz="1200" b="1" i="0" u="none" strike="noStrike" cap="none">
              <a:solidFill>
                <a:schemeClr val="dk1"/>
              </a:solidFill>
              <a:latin typeface="Arial"/>
              <a:ea typeface="Arial"/>
              <a:cs typeface="Arial"/>
              <a:sym typeface="Arial"/>
            </a:endParaRPr>
          </a:p>
        </p:txBody>
      </p:sp>
      <p:cxnSp>
        <p:nvCxnSpPr>
          <p:cNvPr id="132" name="Google Shape;132;p15"/>
          <p:cNvCxnSpPr/>
          <p:nvPr/>
        </p:nvCxnSpPr>
        <p:spPr>
          <a:xfrm>
            <a:off x="7564206" y="442148"/>
            <a:ext cx="0" cy="919500"/>
          </a:xfrm>
          <a:prstGeom prst="straightConnector1">
            <a:avLst/>
          </a:prstGeom>
          <a:noFill/>
          <a:ln w="28575" cap="flat" cmpd="sng">
            <a:solidFill>
              <a:srgbClr val="FF0000"/>
            </a:solidFill>
            <a:prstDash val="solid"/>
            <a:miter lim="800000"/>
            <a:headEnd type="none" w="sm" len="sm"/>
            <a:tailEnd type="none" w="sm" len="sm"/>
          </a:ln>
        </p:spPr>
      </p:cxnSp>
      <p:sp>
        <p:nvSpPr>
          <p:cNvPr id="133" name="Google Shape;133;p15"/>
          <p:cNvSpPr txBox="1"/>
          <p:nvPr/>
        </p:nvSpPr>
        <p:spPr>
          <a:xfrm>
            <a:off x="6548804" y="508073"/>
            <a:ext cx="1265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200" b="1" i="0" u="none" strike="noStrike" cap="none">
                <a:solidFill>
                  <a:schemeClr val="dk1"/>
                </a:solidFill>
                <a:latin typeface="Arial"/>
                <a:ea typeface="Arial"/>
                <a:cs typeface="Arial"/>
                <a:sym typeface="Arial"/>
              </a:rPr>
              <a:t>LORAWAN</a:t>
            </a:r>
            <a:endParaRPr sz="1200" b="0" i="0" u="none" strike="noStrike" cap="none">
              <a:solidFill>
                <a:schemeClr val="dk1"/>
              </a:solidFill>
              <a:latin typeface="Calibri"/>
              <a:ea typeface="Calibri"/>
              <a:cs typeface="Calibri"/>
              <a:sym typeface="Calibri"/>
            </a:endParaRPr>
          </a:p>
        </p:txBody>
      </p:sp>
      <p:sp>
        <p:nvSpPr>
          <p:cNvPr id="134" name="Google Shape;134;p15"/>
          <p:cNvSpPr txBox="1"/>
          <p:nvPr/>
        </p:nvSpPr>
        <p:spPr>
          <a:xfrm>
            <a:off x="7430048" y="778910"/>
            <a:ext cx="1605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200" b="1" i="0" u="none" strike="noStrike" cap="none">
                <a:solidFill>
                  <a:srgbClr val="202124"/>
                </a:solidFill>
                <a:latin typeface="Arial"/>
                <a:ea typeface="Arial"/>
                <a:cs typeface="Arial"/>
                <a:sym typeface="Arial"/>
              </a:rPr>
              <a:t>Raspberry Pi 4</a:t>
            </a:r>
            <a:endParaRPr sz="1200" b="1" i="0" u="none" strike="noStrike" cap="none">
              <a:solidFill>
                <a:srgbClr val="202124"/>
              </a:solidFill>
              <a:latin typeface="Arial"/>
              <a:ea typeface="Arial"/>
              <a:cs typeface="Arial"/>
              <a:sym typeface="Arial"/>
            </a:endParaRPr>
          </a:p>
        </p:txBody>
      </p:sp>
      <p:sp>
        <p:nvSpPr>
          <p:cNvPr id="135" name="Google Shape;135;p15"/>
          <p:cNvSpPr/>
          <p:nvPr/>
        </p:nvSpPr>
        <p:spPr>
          <a:xfrm>
            <a:off x="111007" y="3078630"/>
            <a:ext cx="2301600" cy="1078500"/>
          </a:xfrm>
          <a:prstGeom prst="rect">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Calibri"/>
              <a:ea typeface="Calibri"/>
              <a:cs typeface="Calibri"/>
              <a:sym typeface="Calibri"/>
            </a:endParaRPr>
          </a:p>
        </p:txBody>
      </p:sp>
      <p:sp>
        <p:nvSpPr>
          <p:cNvPr id="136" name="Google Shape;136;p15"/>
          <p:cNvSpPr/>
          <p:nvPr/>
        </p:nvSpPr>
        <p:spPr>
          <a:xfrm>
            <a:off x="3171559" y="3520589"/>
            <a:ext cx="1935900" cy="406800"/>
          </a:xfrm>
          <a:prstGeom prst="rect">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Calibri"/>
              <a:ea typeface="Calibri"/>
              <a:cs typeface="Calibri"/>
              <a:sym typeface="Calibri"/>
            </a:endParaRPr>
          </a:p>
        </p:txBody>
      </p:sp>
      <p:sp>
        <p:nvSpPr>
          <p:cNvPr id="137" name="Google Shape;137;p15"/>
          <p:cNvSpPr/>
          <p:nvPr/>
        </p:nvSpPr>
        <p:spPr>
          <a:xfrm>
            <a:off x="186006" y="3538058"/>
            <a:ext cx="733800" cy="426300"/>
          </a:xfrm>
          <a:prstGeom prst="rect">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400" b="1" i="0" u="none" strike="noStrike" cap="none">
                <a:solidFill>
                  <a:schemeClr val="dk1"/>
                </a:solidFill>
                <a:latin typeface="Arial"/>
                <a:ea typeface="Arial"/>
                <a:cs typeface="Arial"/>
                <a:sym typeface="Arial"/>
              </a:rPr>
              <a:t>Water level</a:t>
            </a:r>
            <a:endParaRPr sz="1400" b="1" i="0" u="none" strike="noStrike" cap="none">
              <a:solidFill>
                <a:schemeClr val="dk1"/>
              </a:solidFill>
              <a:latin typeface="Arial"/>
              <a:ea typeface="Arial"/>
              <a:cs typeface="Arial"/>
              <a:sym typeface="Arial"/>
            </a:endParaRPr>
          </a:p>
        </p:txBody>
      </p:sp>
      <p:sp>
        <p:nvSpPr>
          <p:cNvPr id="138" name="Google Shape;138;p15"/>
          <p:cNvSpPr/>
          <p:nvPr/>
        </p:nvSpPr>
        <p:spPr>
          <a:xfrm>
            <a:off x="1579184" y="3599185"/>
            <a:ext cx="646200" cy="271500"/>
          </a:xfrm>
          <a:prstGeom prst="rect">
            <a:avLst/>
          </a:prstGeom>
          <a:solidFill>
            <a:srgbClr val="F4B08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400" b="1" i="0" u="none" strike="noStrike" cap="none">
                <a:solidFill>
                  <a:schemeClr val="dk1"/>
                </a:solidFill>
                <a:latin typeface="Arial"/>
                <a:ea typeface="Arial"/>
                <a:cs typeface="Arial"/>
                <a:sym typeface="Arial"/>
              </a:rPr>
              <a:t>Gate</a:t>
            </a:r>
            <a:endParaRPr sz="1400" b="0" i="0" u="none" strike="noStrike" cap="none">
              <a:solidFill>
                <a:srgbClr val="000000"/>
              </a:solidFill>
              <a:latin typeface="Arial"/>
              <a:ea typeface="Arial"/>
              <a:cs typeface="Arial"/>
              <a:sym typeface="Arial"/>
            </a:endParaRPr>
          </a:p>
        </p:txBody>
      </p:sp>
      <p:sp>
        <p:nvSpPr>
          <p:cNvPr id="139" name="Google Shape;139;p15"/>
          <p:cNvSpPr txBox="1"/>
          <p:nvPr/>
        </p:nvSpPr>
        <p:spPr>
          <a:xfrm>
            <a:off x="3045090" y="3608981"/>
            <a:ext cx="2111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400" b="1" i="0" u="none" strike="noStrike" cap="none">
                <a:solidFill>
                  <a:srgbClr val="0070C0"/>
                </a:solidFill>
                <a:latin typeface="Arial"/>
                <a:ea typeface="Arial"/>
                <a:cs typeface="Arial"/>
                <a:sym typeface="Arial"/>
              </a:rPr>
              <a:t>POWER SYSTEM</a:t>
            </a:r>
            <a:endParaRPr sz="1400" b="0" i="0" u="none" strike="noStrike" cap="none">
              <a:solidFill>
                <a:schemeClr val="dk1"/>
              </a:solidFill>
              <a:latin typeface="Calibri"/>
              <a:ea typeface="Calibri"/>
              <a:cs typeface="Calibri"/>
              <a:sym typeface="Calibri"/>
            </a:endParaRPr>
          </a:p>
        </p:txBody>
      </p:sp>
      <p:sp>
        <p:nvSpPr>
          <p:cNvPr id="140" name="Google Shape;140;p15"/>
          <p:cNvSpPr/>
          <p:nvPr/>
        </p:nvSpPr>
        <p:spPr>
          <a:xfrm flipH="1">
            <a:off x="2522336" y="3517109"/>
            <a:ext cx="539700" cy="378000"/>
          </a:xfrm>
          <a:prstGeom prst="rightArrow">
            <a:avLst>
              <a:gd name="adj1" fmla="val 50000"/>
              <a:gd name="adj2" fmla="val 50000"/>
            </a:avLst>
          </a:prstGeom>
          <a:solidFill>
            <a:schemeClr val="accen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5"/>
          <p:cNvSpPr/>
          <p:nvPr/>
        </p:nvSpPr>
        <p:spPr>
          <a:xfrm flipH="1">
            <a:off x="961880" y="3545936"/>
            <a:ext cx="545400" cy="378000"/>
          </a:xfrm>
          <a:prstGeom prst="rightArrow">
            <a:avLst>
              <a:gd name="adj1" fmla="val 50000"/>
              <a:gd name="adj2" fmla="val 50000"/>
            </a:avLst>
          </a:prstGeom>
          <a:solidFill>
            <a:schemeClr val="accen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5"/>
          <p:cNvSpPr/>
          <p:nvPr/>
        </p:nvSpPr>
        <p:spPr>
          <a:xfrm rot="5400000" flipH="1">
            <a:off x="-452071" y="2170430"/>
            <a:ext cx="2109600" cy="484500"/>
          </a:xfrm>
          <a:prstGeom prst="rightArrow">
            <a:avLst>
              <a:gd name="adj1" fmla="val 50000"/>
              <a:gd name="adj2" fmla="val 50000"/>
            </a:avLst>
          </a:prstGeom>
          <a:solidFill>
            <a:schemeClr val="accen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5"/>
          <p:cNvSpPr/>
          <p:nvPr/>
        </p:nvSpPr>
        <p:spPr>
          <a:xfrm rot="5400000" flipH="1">
            <a:off x="1138129" y="2521559"/>
            <a:ext cx="1506600" cy="484500"/>
          </a:xfrm>
          <a:prstGeom prst="rightArrow">
            <a:avLst>
              <a:gd name="adj1" fmla="val 50000"/>
              <a:gd name="adj2" fmla="val 50000"/>
            </a:avLst>
          </a:prstGeom>
          <a:solidFill>
            <a:schemeClr val="accen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5"/>
          <p:cNvSpPr txBox="1"/>
          <p:nvPr/>
        </p:nvSpPr>
        <p:spPr>
          <a:xfrm>
            <a:off x="4094319" y="2000427"/>
            <a:ext cx="25332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400" b="1" i="0" u="none" strike="noStrike" cap="none">
                <a:solidFill>
                  <a:srgbClr val="000000"/>
                </a:solidFill>
                <a:latin typeface="Calibri"/>
                <a:ea typeface="Calibri"/>
                <a:cs typeface="Calibri"/>
                <a:sym typeface="Calibri"/>
              </a:rPr>
              <a:t>[b7,b6,b5,b4,b3,b2,b1,b0]:</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GB" sz="1400" b="1" i="0" u="none" strike="noStrike" cap="none">
                <a:solidFill>
                  <a:srgbClr val="000000"/>
                </a:solidFill>
                <a:latin typeface="Calibri"/>
                <a:ea typeface="Calibri"/>
                <a:cs typeface="Calibri"/>
                <a:sym typeface="Calibri"/>
              </a:rPr>
              <a:t>bo=W/ Enable</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GB" sz="1400" b="1" i="0" u="none" strike="noStrike" cap="none">
                <a:solidFill>
                  <a:srgbClr val="000000"/>
                </a:solidFill>
                <a:latin typeface="Calibri"/>
                <a:ea typeface="Calibri"/>
                <a:cs typeface="Calibri"/>
                <a:sym typeface="Calibri"/>
              </a:rPr>
              <a:t>b1-b2=W/ open/close gate</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GB" sz="1400" b="1" i="0" u="none" strike="noStrike" cap="none">
                <a:solidFill>
                  <a:srgbClr val="000000"/>
                </a:solidFill>
                <a:latin typeface="Calibri"/>
                <a:ea typeface="Calibri"/>
                <a:cs typeface="Calibri"/>
                <a:sym typeface="Calibri"/>
              </a:rPr>
              <a:t>b3-b5=W/R not used</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GB" sz="1400" b="1" i="0" u="none" strike="noStrike" cap="none">
                <a:solidFill>
                  <a:srgbClr val="000000"/>
                </a:solidFill>
                <a:latin typeface="Calibri"/>
                <a:ea typeface="Calibri"/>
                <a:cs typeface="Calibri"/>
                <a:sym typeface="Calibri"/>
              </a:rPr>
              <a:t>b6=R/ overcurrent</a:t>
            </a: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GB" sz="1400" b="1" i="0" u="none" strike="noStrike" cap="none">
                <a:solidFill>
                  <a:srgbClr val="000000"/>
                </a:solidFill>
                <a:latin typeface="Calibri"/>
                <a:ea typeface="Calibri"/>
                <a:cs typeface="Calibri"/>
                <a:sym typeface="Calibri"/>
              </a:rPr>
              <a:t>b7=R/ status</a:t>
            </a:r>
            <a:endParaRPr sz="1400" b="1" i="0" u="none" strike="noStrike" cap="none">
              <a:solidFill>
                <a:srgbClr val="000000"/>
              </a:solidFill>
              <a:latin typeface="Calibri"/>
              <a:ea typeface="Calibri"/>
              <a:cs typeface="Calibri"/>
              <a:sym typeface="Calibri"/>
            </a:endParaRPr>
          </a:p>
        </p:txBody>
      </p:sp>
      <p:sp>
        <p:nvSpPr>
          <p:cNvPr id="145" name="Google Shape;145;p15"/>
          <p:cNvSpPr txBox="1"/>
          <p:nvPr/>
        </p:nvSpPr>
        <p:spPr>
          <a:xfrm rot="-5400000">
            <a:off x="3181344" y="2540497"/>
            <a:ext cx="91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400" b="0" i="0" u="none" strike="noStrike" cap="none">
                <a:solidFill>
                  <a:srgbClr val="000000"/>
                </a:solidFill>
                <a:latin typeface="Calibri"/>
                <a:ea typeface="Calibri"/>
                <a:cs typeface="Calibri"/>
                <a:sym typeface="Calibri"/>
              </a:rPr>
              <a:t>R</a:t>
            </a:r>
            <a:r>
              <a:rPr lang="en-GB" sz="1400" b="1" i="0" u="none" strike="noStrike" cap="none">
                <a:solidFill>
                  <a:srgbClr val="000000"/>
                </a:solidFill>
                <a:latin typeface="Calibri"/>
                <a:ea typeface="Calibri"/>
                <a:cs typeface="Calibri"/>
                <a:sym typeface="Calibri"/>
              </a:rPr>
              <a:t>S-485</a:t>
            </a:r>
            <a:r>
              <a:rPr lang="en-GB"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cxnSp>
        <p:nvCxnSpPr>
          <p:cNvPr id="146" name="Google Shape;146;p15"/>
          <p:cNvCxnSpPr/>
          <p:nvPr/>
        </p:nvCxnSpPr>
        <p:spPr>
          <a:xfrm rot="10800000">
            <a:off x="3761179" y="2010499"/>
            <a:ext cx="2400" cy="1452300"/>
          </a:xfrm>
          <a:prstGeom prst="straightConnector1">
            <a:avLst/>
          </a:prstGeom>
          <a:noFill/>
          <a:ln w="57150" cap="flat" cmpd="sng">
            <a:solidFill>
              <a:schemeClr val="dk2"/>
            </a:solidFill>
            <a:prstDash val="solid"/>
            <a:round/>
            <a:headEnd type="stealth" w="med" len="med"/>
            <a:tailEnd type="stealth" w="med" len="med"/>
          </a:ln>
        </p:spPr>
      </p:cxnSp>
      <p:sp>
        <p:nvSpPr>
          <p:cNvPr id="147" name="Google Shape;147;p15"/>
          <p:cNvSpPr/>
          <p:nvPr/>
        </p:nvSpPr>
        <p:spPr>
          <a:xfrm rot="5400000" flipH="1">
            <a:off x="2550727" y="2489598"/>
            <a:ext cx="1452300" cy="494100"/>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5"/>
          <p:cNvSpPr txBox="1"/>
          <p:nvPr/>
        </p:nvSpPr>
        <p:spPr>
          <a:xfrm rot="-5400000">
            <a:off x="2903963" y="2543255"/>
            <a:ext cx="79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400" b="0" i="0" u="none" strike="noStrike" cap="none">
                <a:solidFill>
                  <a:srgbClr val="FFFFFF"/>
                </a:solidFill>
                <a:latin typeface="Calibri"/>
                <a:ea typeface="Calibri"/>
                <a:cs typeface="Calibri"/>
                <a:sym typeface="Calibri"/>
              </a:rPr>
              <a:t>5 VDC </a:t>
            </a:r>
            <a:endParaRPr sz="1400" b="0" i="0" u="none" strike="noStrike" cap="none">
              <a:solidFill>
                <a:srgbClr val="FFFFFF"/>
              </a:solidFill>
              <a:latin typeface="Calibri"/>
              <a:ea typeface="Calibri"/>
              <a:cs typeface="Calibri"/>
              <a:sym typeface="Calibri"/>
            </a:endParaRPr>
          </a:p>
        </p:txBody>
      </p:sp>
      <p:cxnSp>
        <p:nvCxnSpPr>
          <p:cNvPr id="149" name="Google Shape;149;p15"/>
          <p:cNvCxnSpPr/>
          <p:nvPr/>
        </p:nvCxnSpPr>
        <p:spPr>
          <a:xfrm rot="10800000">
            <a:off x="4075719" y="2010499"/>
            <a:ext cx="18600" cy="1452300"/>
          </a:xfrm>
          <a:prstGeom prst="straightConnector1">
            <a:avLst/>
          </a:prstGeom>
          <a:noFill/>
          <a:ln w="57150" cap="flat" cmpd="sng">
            <a:solidFill>
              <a:schemeClr val="dk2"/>
            </a:solidFill>
            <a:prstDash val="solid"/>
            <a:round/>
            <a:headEnd type="stealth" w="med" len="med"/>
            <a:tailEnd type="stealth" w="med" len="med"/>
          </a:ln>
        </p:spPr>
      </p:cxnSp>
      <p:sp>
        <p:nvSpPr>
          <p:cNvPr id="150" name="Google Shape;150;p15"/>
          <p:cNvSpPr/>
          <p:nvPr/>
        </p:nvSpPr>
        <p:spPr>
          <a:xfrm>
            <a:off x="7146189" y="3229270"/>
            <a:ext cx="1500300" cy="1078500"/>
          </a:xfrm>
          <a:prstGeom prst="rect">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1" name="Google Shape;151;p15"/>
          <p:cNvCxnSpPr/>
          <p:nvPr/>
        </p:nvCxnSpPr>
        <p:spPr>
          <a:xfrm rot="10800000">
            <a:off x="7843680" y="1444527"/>
            <a:ext cx="20100" cy="403500"/>
          </a:xfrm>
          <a:prstGeom prst="straightConnector1">
            <a:avLst/>
          </a:prstGeom>
          <a:noFill/>
          <a:ln w="19050" cap="flat" cmpd="sng">
            <a:solidFill>
              <a:schemeClr val="dk2"/>
            </a:solidFill>
            <a:prstDash val="solid"/>
            <a:round/>
            <a:headEnd type="stealth" w="med" len="med"/>
            <a:tailEnd type="stealth" w="med" len="med"/>
          </a:ln>
        </p:spPr>
      </p:cxnSp>
      <p:sp>
        <p:nvSpPr>
          <p:cNvPr id="152" name="Google Shape;152;p15"/>
          <p:cNvSpPr/>
          <p:nvPr/>
        </p:nvSpPr>
        <p:spPr>
          <a:xfrm>
            <a:off x="7056489" y="1832558"/>
            <a:ext cx="1581600" cy="945300"/>
          </a:xfrm>
          <a:prstGeom prst="rect">
            <a:avLst/>
          </a:prstGeom>
          <a:solidFill>
            <a:schemeClr val="lt1"/>
          </a:solid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53" name="Google Shape;153;p15"/>
          <p:cNvCxnSpPr>
            <a:endCxn id="154" idx="2"/>
          </p:cNvCxnSpPr>
          <p:nvPr/>
        </p:nvCxnSpPr>
        <p:spPr>
          <a:xfrm rot="10800000">
            <a:off x="7863780" y="2850521"/>
            <a:ext cx="0" cy="326400"/>
          </a:xfrm>
          <a:prstGeom prst="straightConnector1">
            <a:avLst/>
          </a:prstGeom>
          <a:noFill/>
          <a:ln w="19050" cap="flat" cmpd="sng">
            <a:solidFill>
              <a:schemeClr val="dk2"/>
            </a:solidFill>
            <a:prstDash val="solid"/>
            <a:round/>
            <a:headEnd type="stealth" w="med" len="med"/>
            <a:tailEnd type="stealth" w="med" len="med"/>
          </a:ln>
        </p:spPr>
      </p:cxnSp>
      <p:pic>
        <p:nvPicPr>
          <p:cNvPr id="154" name="Google Shape;154;p15"/>
          <p:cNvPicPr preferRelativeResize="0"/>
          <p:nvPr/>
        </p:nvPicPr>
        <p:blipFill rotWithShape="1">
          <a:blip r:embed="rId3">
            <a:alphaModFix/>
          </a:blip>
          <a:srcRect/>
          <a:stretch/>
        </p:blipFill>
        <p:spPr>
          <a:xfrm>
            <a:off x="7197910" y="1868689"/>
            <a:ext cx="1331740" cy="981832"/>
          </a:xfrm>
          <a:prstGeom prst="rect">
            <a:avLst/>
          </a:prstGeom>
          <a:noFill/>
          <a:ln>
            <a:noFill/>
          </a:ln>
        </p:spPr>
      </p:pic>
      <p:pic>
        <p:nvPicPr>
          <p:cNvPr id="155" name="Google Shape;155;p15"/>
          <p:cNvPicPr preferRelativeResize="0"/>
          <p:nvPr/>
        </p:nvPicPr>
        <p:blipFill rotWithShape="1">
          <a:blip r:embed="rId4">
            <a:alphaModFix/>
          </a:blip>
          <a:srcRect/>
          <a:stretch/>
        </p:blipFill>
        <p:spPr>
          <a:xfrm>
            <a:off x="7251185" y="3181069"/>
            <a:ext cx="1290265" cy="1019355"/>
          </a:xfrm>
          <a:prstGeom prst="rect">
            <a:avLst/>
          </a:prstGeom>
          <a:noFill/>
          <a:ln>
            <a:noFill/>
          </a:ln>
        </p:spPr>
      </p:pic>
      <p:sp>
        <p:nvSpPr>
          <p:cNvPr id="156" name="Google Shape;156;p15"/>
          <p:cNvSpPr txBox="1"/>
          <p:nvPr/>
        </p:nvSpPr>
        <p:spPr>
          <a:xfrm>
            <a:off x="7634065" y="3977104"/>
            <a:ext cx="5244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1" i="0" u="none" strike="noStrike" cap="none">
                <a:solidFill>
                  <a:srgbClr val="000000"/>
                </a:solidFill>
                <a:latin typeface="Arial"/>
                <a:ea typeface="Arial"/>
                <a:cs typeface="Arial"/>
                <a:sym typeface="Arial"/>
              </a:rPr>
              <a:t>User</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92" name="Flecha: a la izquierda y derecha 191">
            <a:extLst>
              <a:ext uri="{FF2B5EF4-FFF2-40B4-BE49-F238E27FC236}">
                <a16:creationId xmlns="" xmlns:a16="http://schemas.microsoft.com/office/drawing/2014/main" id="{F1FC8EF7-94A6-4340-AE35-E90C23BE60E7}"/>
              </a:ext>
            </a:extLst>
          </p:cNvPr>
          <p:cNvSpPr/>
          <p:nvPr/>
        </p:nvSpPr>
        <p:spPr>
          <a:xfrm>
            <a:off x="3424593" y="2142709"/>
            <a:ext cx="2251683" cy="1491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Flecha: a la izquierda y derecha 33">
            <a:extLst>
              <a:ext uri="{FF2B5EF4-FFF2-40B4-BE49-F238E27FC236}">
                <a16:creationId xmlns="" xmlns:a16="http://schemas.microsoft.com/office/drawing/2014/main" id="{35A94EAA-1DB0-48C1-84EE-6E278610286D}"/>
              </a:ext>
            </a:extLst>
          </p:cNvPr>
          <p:cNvSpPr/>
          <p:nvPr/>
        </p:nvSpPr>
        <p:spPr>
          <a:xfrm>
            <a:off x="3411187" y="2557957"/>
            <a:ext cx="2251683" cy="1491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 name="Google Shape;203;p28"/>
          <p:cNvSpPr txBox="1"/>
          <p:nvPr/>
        </p:nvSpPr>
        <p:spPr>
          <a:xfrm>
            <a:off x="1491092" y="387450"/>
            <a:ext cx="5775075" cy="375525"/>
          </a:xfrm>
          <a:prstGeom prst="rect">
            <a:avLst/>
          </a:prstGeom>
          <a:noFill/>
          <a:ln>
            <a:noFill/>
          </a:ln>
        </p:spPr>
        <p:txBody>
          <a:bodyPr spcFirstLastPara="1" wrap="square" lIns="68569" tIns="68569" rIns="68569" bIns="68569" anchor="ctr" anchorCtr="0">
            <a:noAutofit/>
          </a:bodyPr>
          <a:lstStyle/>
          <a:p>
            <a:r>
              <a:rPr lang="en-GB" sz="2100" b="1" dirty="0" err="1">
                <a:latin typeface="Encode Sans"/>
                <a:ea typeface="Encode Sans"/>
                <a:cs typeface="Encode Sans"/>
                <a:sym typeface="Encode Sans"/>
              </a:rPr>
              <a:t>Entregables</a:t>
            </a:r>
            <a:endParaRPr sz="2100" b="1" dirty="0">
              <a:latin typeface="Encode Sans"/>
              <a:ea typeface="Encode Sans"/>
              <a:cs typeface="Encode Sans"/>
              <a:sym typeface="Encode Sans"/>
            </a:endParaRPr>
          </a:p>
        </p:txBody>
      </p:sp>
      <p:grpSp>
        <p:nvGrpSpPr>
          <p:cNvPr id="3" name="Google Shape;139;p27">
            <a:extLst>
              <a:ext uri="{FF2B5EF4-FFF2-40B4-BE49-F238E27FC236}">
                <a16:creationId xmlns="" xmlns:a16="http://schemas.microsoft.com/office/drawing/2014/main" id="{986028F5-374C-4D00-A94C-D7174E2A7D6B}"/>
              </a:ext>
            </a:extLst>
          </p:cNvPr>
          <p:cNvGrpSpPr/>
          <p:nvPr/>
        </p:nvGrpSpPr>
        <p:grpSpPr>
          <a:xfrm>
            <a:off x="1128076" y="4114322"/>
            <a:ext cx="6872925" cy="1456314"/>
            <a:chOff x="-19650" y="3801198"/>
            <a:chExt cx="9163900" cy="1941752"/>
          </a:xfrm>
        </p:grpSpPr>
        <p:sp>
          <p:nvSpPr>
            <p:cNvPr id="4" name="Google Shape;140;p27">
              <a:extLst>
                <a:ext uri="{FF2B5EF4-FFF2-40B4-BE49-F238E27FC236}">
                  <a16:creationId xmlns="" xmlns:a16="http://schemas.microsoft.com/office/drawing/2014/main" id="{E019B688-EDC5-44DF-A312-73DD22BEF89D}"/>
                </a:ext>
              </a:extLst>
            </p:cNvPr>
            <p:cNvSpPr/>
            <p:nvPr/>
          </p:nvSpPr>
          <p:spPr>
            <a:xfrm>
              <a:off x="1214950" y="4983450"/>
              <a:ext cx="7929300" cy="159900"/>
            </a:xfrm>
            <a:prstGeom prst="rect">
              <a:avLst/>
            </a:prstGeom>
            <a:solidFill>
              <a:srgbClr val="6FA8DC"/>
            </a:solidFill>
            <a:ln>
              <a:noFill/>
            </a:ln>
          </p:spPr>
          <p:txBody>
            <a:bodyPr spcFirstLastPara="1" wrap="square" lIns="68569" tIns="68569" rIns="68569" bIns="68569" anchor="ctr" anchorCtr="0">
              <a:noAutofit/>
            </a:bodyPr>
            <a:lstStyle/>
            <a:p>
              <a:endParaRPr sz="1050"/>
            </a:p>
          </p:txBody>
        </p:sp>
        <p:grpSp>
          <p:nvGrpSpPr>
            <p:cNvPr id="5" name="Google Shape;141;p27">
              <a:extLst>
                <a:ext uri="{FF2B5EF4-FFF2-40B4-BE49-F238E27FC236}">
                  <a16:creationId xmlns="" xmlns:a16="http://schemas.microsoft.com/office/drawing/2014/main" id="{D83990EF-266D-412D-B963-0CE009F93BD1}"/>
                </a:ext>
              </a:extLst>
            </p:cNvPr>
            <p:cNvGrpSpPr/>
            <p:nvPr/>
          </p:nvGrpSpPr>
          <p:grpSpPr>
            <a:xfrm>
              <a:off x="221067" y="3801198"/>
              <a:ext cx="502842" cy="500711"/>
              <a:chOff x="865862" y="3207306"/>
              <a:chExt cx="364484" cy="364897"/>
            </a:xfrm>
          </p:grpSpPr>
          <p:sp>
            <p:nvSpPr>
              <p:cNvPr id="15" name="Google Shape;142;p27">
                <a:extLst>
                  <a:ext uri="{FF2B5EF4-FFF2-40B4-BE49-F238E27FC236}">
                    <a16:creationId xmlns="" xmlns:a16="http://schemas.microsoft.com/office/drawing/2014/main" id="{4057542A-3A7E-4F11-8BAB-E0B3E5CE3AC2}"/>
                  </a:ext>
                </a:extLst>
              </p:cNvPr>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6" name="Google Shape;143;p27">
                <a:extLst>
                  <a:ext uri="{FF2B5EF4-FFF2-40B4-BE49-F238E27FC236}">
                    <a16:creationId xmlns="" xmlns:a16="http://schemas.microsoft.com/office/drawing/2014/main" id="{BABFCE49-F487-40C3-A575-8F746C78EC4E}"/>
                  </a:ext>
                </a:extLst>
              </p:cNvPr>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7" name="Google Shape;144;p27">
                <a:extLst>
                  <a:ext uri="{FF2B5EF4-FFF2-40B4-BE49-F238E27FC236}">
                    <a16:creationId xmlns="" xmlns:a16="http://schemas.microsoft.com/office/drawing/2014/main" id="{94A4A4CD-A21D-49D1-895E-081F3FF56020}"/>
                  </a:ext>
                </a:extLst>
              </p:cNvPr>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8" name="Google Shape;145;p27">
                <a:extLst>
                  <a:ext uri="{FF2B5EF4-FFF2-40B4-BE49-F238E27FC236}">
                    <a16:creationId xmlns="" xmlns:a16="http://schemas.microsoft.com/office/drawing/2014/main" id="{621DB7C9-0779-4079-9B25-D90DBD7F26DC}"/>
                  </a:ext>
                </a:extLst>
              </p:cNvPr>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19" name="Google Shape;146;p27">
                <a:extLst>
                  <a:ext uri="{FF2B5EF4-FFF2-40B4-BE49-F238E27FC236}">
                    <a16:creationId xmlns="" xmlns:a16="http://schemas.microsoft.com/office/drawing/2014/main" id="{AEED9448-9852-463A-82BE-32EE7F96756A}"/>
                  </a:ext>
                </a:extLst>
              </p:cNvPr>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0" name="Google Shape;147;p27">
                <a:extLst>
                  <a:ext uri="{FF2B5EF4-FFF2-40B4-BE49-F238E27FC236}">
                    <a16:creationId xmlns="" xmlns:a16="http://schemas.microsoft.com/office/drawing/2014/main" id="{E2BB425A-7FD5-403E-AC9D-DF19E74670D7}"/>
                  </a:ext>
                </a:extLst>
              </p:cNvPr>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1" name="Google Shape;148;p27">
                <a:extLst>
                  <a:ext uri="{FF2B5EF4-FFF2-40B4-BE49-F238E27FC236}">
                    <a16:creationId xmlns="" xmlns:a16="http://schemas.microsoft.com/office/drawing/2014/main" id="{1508E07E-E847-4DC5-B82F-503F28F76C36}"/>
                  </a:ext>
                </a:extLst>
              </p:cNvPr>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2" name="Google Shape;149;p27">
                <a:extLst>
                  <a:ext uri="{FF2B5EF4-FFF2-40B4-BE49-F238E27FC236}">
                    <a16:creationId xmlns="" xmlns:a16="http://schemas.microsoft.com/office/drawing/2014/main" id="{DEA46329-DAA6-4D6B-BB3E-014E0E0AFB79}"/>
                  </a:ext>
                </a:extLst>
              </p:cNvPr>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3" name="Google Shape;150;p27">
                <a:extLst>
                  <a:ext uri="{FF2B5EF4-FFF2-40B4-BE49-F238E27FC236}">
                    <a16:creationId xmlns="" xmlns:a16="http://schemas.microsoft.com/office/drawing/2014/main" id="{27AFD374-A1CB-49CE-8121-1E9B2D41CCF6}"/>
                  </a:ext>
                </a:extLst>
              </p:cNvPr>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4" name="Google Shape;151;p27">
                <a:extLst>
                  <a:ext uri="{FF2B5EF4-FFF2-40B4-BE49-F238E27FC236}">
                    <a16:creationId xmlns="" xmlns:a16="http://schemas.microsoft.com/office/drawing/2014/main" id="{12D6CB11-E953-4257-84D5-F5F0BE8E757B}"/>
                  </a:ext>
                </a:extLst>
              </p:cNvPr>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5" name="Google Shape;152;p27">
                <a:extLst>
                  <a:ext uri="{FF2B5EF4-FFF2-40B4-BE49-F238E27FC236}">
                    <a16:creationId xmlns="" xmlns:a16="http://schemas.microsoft.com/office/drawing/2014/main" id="{165B9655-557A-4DF5-A7E3-53C81F1E62BC}"/>
                  </a:ext>
                </a:extLst>
              </p:cNvPr>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6" name="Google Shape;153;p27">
                <a:extLst>
                  <a:ext uri="{FF2B5EF4-FFF2-40B4-BE49-F238E27FC236}">
                    <a16:creationId xmlns="" xmlns:a16="http://schemas.microsoft.com/office/drawing/2014/main" id="{CEDD2D04-C501-4B36-95B9-5E73EAF5A6D3}"/>
                  </a:ext>
                </a:extLst>
              </p:cNvPr>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7" name="Google Shape;154;p27">
                <a:extLst>
                  <a:ext uri="{FF2B5EF4-FFF2-40B4-BE49-F238E27FC236}">
                    <a16:creationId xmlns="" xmlns:a16="http://schemas.microsoft.com/office/drawing/2014/main" id="{9A1DF287-FAD2-4A80-976E-376CFBEE9AD3}"/>
                  </a:ext>
                </a:extLst>
              </p:cNvPr>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sp>
            <p:nvSpPr>
              <p:cNvPr id="28" name="Google Shape;155;p27">
                <a:extLst>
                  <a:ext uri="{FF2B5EF4-FFF2-40B4-BE49-F238E27FC236}">
                    <a16:creationId xmlns="" xmlns:a16="http://schemas.microsoft.com/office/drawing/2014/main" id="{20EC25D9-957E-4C8E-A21B-A448A66D2AF4}"/>
                  </a:ext>
                </a:extLst>
              </p:cNvPr>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rgbClr val="F1C232"/>
              </a:solidFill>
              <a:ln>
                <a:noFill/>
              </a:ln>
            </p:spPr>
            <p:txBody>
              <a:bodyPr spcFirstLastPara="1" wrap="square" lIns="68569" tIns="68569" rIns="68569" bIns="68569" anchor="ctr" anchorCtr="0">
                <a:noAutofit/>
              </a:bodyPr>
              <a:lstStyle/>
              <a:p>
                <a:endParaRPr sz="1050"/>
              </a:p>
            </p:txBody>
          </p:sp>
        </p:grpSp>
        <p:sp>
          <p:nvSpPr>
            <p:cNvPr id="6" name="Google Shape;156;p27">
              <a:extLst>
                <a:ext uri="{FF2B5EF4-FFF2-40B4-BE49-F238E27FC236}">
                  <a16:creationId xmlns="" xmlns:a16="http://schemas.microsoft.com/office/drawing/2014/main" id="{1DAFC56B-DFC8-4B1B-8F42-31E795BB6675}"/>
                </a:ext>
              </a:extLst>
            </p:cNvPr>
            <p:cNvSpPr/>
            <p:nvPr/>
          </p:nvSpPr>
          <p:spPr>
            <a:xfrm>
              <a:off x="2759793" y="4201151"/>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7" name="Google Shape;157;p27">
              <a:extLst>
                <a:ext uri="{FF2B5EF4-FFF2-40B4-BE49-F238E27FC236}">
                  <a16:creationId xmlns="" xmlns:a16="http://schemas.microsoft.com/office/drawing/2014/main" id="{176932A4-5E83-4B9F-B684-A9195866237E}"/>
                </a:ext>
              </a:extLst>
            </p:cNvPr>
            <p:cNvSpPr/>
            <p:nvPr/>
          </p:nvSpPr>
          <p:spPr>
            <a:xfrm>
              <a:off x="1618251" y="4083025"/>
              <a:ext cx="443865" cy="337511"/>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pic>
          <p:nvPicPr>
            <p:cNvPr id="8" name="Google Shape;158;p27">
              <a:extLst>
                <a:ext uri="{FF2B5EF4-FFF2-40B4-BE49-F238E27FC236}">
                  <a16:creationId xmlns="" xmlns:a16="http://schemas.microsoft.com/office/drawing/2014/main" id="{C1C97056-06A2-460D-B163-2D14185B968A}"/>
                </a:ext>
              </a:extLst>
            </p:cNvPr>
            <p:cNvPicPr preferRelativeResize="0"/>
            <p:nvPr/>
          </p:nvPicPr>
          <p:blipFill rotWithShape="1">
            <a:blip r:embed="rId3">
              <a:alphaModFix/>
            </a:blip>
            <a:srcRect l="31151" t="19954" r="30049" b="27851"/>
            <a:stretch/>
          </p:blipFill>
          <p:spPr>
            <a:xfrm>
              <a:off x="5508275" y="4252984"/>
              <a:ext cx="502825" cy="730466"/>
            </a:xfrm>
            <a:prstGeom prst="rect">
              <a:avLst/>
            </a:prstGeom>
            <a:noFill/>
            <a:ln>
              <a:noFill/>
            </a:ln>
          </p:spPr>
        </p:pic>
        <p:sp>
          <p:nvSpPr>
            <p:cNvPr id="9" name="Google Shape;159;p27">
              <a:extLst>
                <a:ext uri="{FF2B5EF4-FFF2-40B4-BE49-F238E27FC236}">
                  <a16:creationId xmlns="" xmlns:a16="http://schemas.microsoft.com/office/drawing/2014/main" id="{D811F369-EC60-4ED4-9D4A-D5DE3993FF1D}"/>
                </a:ext>
              </a:extLst>
            </p:cNvPr>
            <p:cNvSpPr/>
            <p:nvPr/>
          </p:nvSpPr>
          <p:spPr>
            <a:xfrm>
              <a:off x="5492700" y="4947075"/>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sp>
          <p:nvSpPr>
            <p:cNvPr id="10" name="Google Shape;160;p27">
              <a:extLst>
                <a:ext uri="{FF2B5EF4-FFF2-40B4-BE49-F238E27FC236}">
                  <a16:creationId xmlns="" xmlns:a16="http://schemas.microsoft.com/office/drawing/2014/main" id="{FB94B4B2-DD2C-437C-A0C1-F733D26936CE}"/>
                </a:ext>
              </a:extLst>
            </p:cNvPr>
            <p:cNvSpPr/>
            <p:nvPr/>
          </p:nvSpPr>
          <p:spPr>
            <a:xfrm>
              <a:off x="6467575" y="4892700"/>
              <a:ext cx="2676425" cy="250650"/>
            </a:xfrm>
            <a:prstGeom prst="flowChartManualInput">
              <a:avLst/>
            </a:prstGeom>
            <a:solidFill>
              <a:srgbClr val="A8D13D"/>
            </a:solidFill>
            <a:ln>
              <a:noFill/>
            </a:ln>
          </p:spPr>
          <p:txBody>
            <a:bodyPr spcFirstLastPara="1" wrap="square" lIns="68569" tIns="68569" rIns="68569" bIns="68569" anchor="ctr" anchorCtr="0">
              <a:noAutofit/>
            </a:bodyPr>
            <a:lstStyle/>
            <a:p>
              <a:endParaRPr sz="1050"/>
            </a:p>
          </p:txBody>
        </p:sp>
        <p:pic>
          <p:nvPicPr>
            <p:cNvPr id="11" name="Google Shape;161;p27">
              <a:extLst>
                <a:ext uri="{FF2B5EF4-FFF2-40B4-BE49-F238E27FC236}">
                  <a16:creationId xmlns="" xmlns:a16="http://schemas.microsoft.com/office/drawing/2014/main" id="{4832A312-3CB3-4983-A4FE-D80AFF6A9C47}"/>
                </a:ext>
              </a:extLst>
            </p:cNvPr>
            <p:cNvPicPr preferRelativeResize="0"/>
            <p:nvPr/>
          </p:nvPicPr>
          <p:blipFill rotWithShape="1">
            <a:blip r:embed="rId4">
              <a:alphaModFix/>
            </a:blip>
            <a:srcRect t="24150"/>
            <a:stretch/>
          </p:blipFill>
          <p:spPr>
            <a:xfrm flipH="1">
              <a:off x="6955800" y="4083025"/>
              <a:ext cx="2188450" cy="1659925"/>
            </a:xfrm>
            <a:prstGeom prst="rect">
              <a:avLst/>
            </a:prstGeom>
            <a:noFill/>
            <a:ln>
              <a:noFill/>
            </a:ln>
          </p:spPr>
        </p:pic>
        <p:sp>
          <p:nvSpPr>
            <p:cNvPr id="12" name="Google Shape;162;p27">
              <a:extLst>
                <a:ext uri="{FF2B5EF4-FFF2-40B4-BE49-F238E27FC236}">
                  <a16:creationId xmlns="" xmlns:a16="http://schemas.microsoft.com/office/drawing/2014/main" id="{76038B09-4C6F-4C20-9887-E0AECC2CDC45}"/>
                </a:ext>
              </a:extLst>
            </p:cNvPr>
            <p:cNvSpPr/>
            <p:nvPr/>
          </p:nvSpPr>
          <p:spPr>
            <a:xfrm>
              <a:off x="3657031" y="4105639"/>
              <a:ext cx="365627" cy="292273"/>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rgbClr val="657E93"/>
            </a:solidFill>
            <a:ln>
              <a:noFill/>
            </a:ln>
          </p:spPr>
          <p:txBody>
            <a:bodyPr spcFirstLastPara="1" wrap="square" lIns="68569" tIns="68569" rIns="68569" bIns="68569" anchor="ctr" anchorCtr="0">
              <a:noAutofit/>
            </a:bodyPr>
            <a:lstStyle/>
            <a:p>
              <a:endParaRPr sz="1050"/>
            </a:p>
          </p:txBody>
        </p:sp>
        <p:sp>
          <p:nvSpPr>
            <p:cNvPr id="13" name="Google Shape;163;p27">
              <a:extLst>
                <a:ext uri="{FF2B5EF4-FFF2-40B4-BE49-F238E27FC236}">
                  <a16:creationId xmlns="" xmlns:a16="http://schemas.microsoft.com/office/drawing/2014/main" id="{A6894AF6-07F8-474A-B1F6-8676C227DD50}"/>
                </a:ext>
              </a:extLst>
            </p:cNvPr>
            <p:cNvSpPr/>
            <p:nvPr/>
          </p:nvSpPr>
          <p:spPr>
            <a:xfrm>
              <a:off x="1378063" y="4963938"/>
              <a:ext cx="1032700" cy="198925"/>
            </a:xfrm>
            <a:prstGeom prst="flowChartManualInput">
              <a:avLst/>
            </a:prstGeom>
            <a:solidFill>
              <a:srgbClr val="CCCCCC"/>
            </a:solidFill>
            <a:ln>
              <a:noFill/>
            </a:ln>
          </p:spPr>
          <p:txBody>
            <a:bodyPr spcFirstLastPara="1" wrap="square" lIns="68569" tIns="68569" rIns="68569" bIns="68569" anchor="ctr" anchorCtr="0">
              <a:noAutofit/>
            </a:bodyPr>
            <a:lstStyle/>
            <a:p>
              <a:endParaRPr sz="1050"/>
            </a:p>
          </p:txBody>
        </p:sp>
        <p:pic>
          <p:nvPicPr>
            <p:cNvPr id="14" name="Google Shape;164;p27">
              <a:extLst>
                <a:ext uri="{FF2B5EF4-FFF2-40B4-BE49-F238E27FC236}">
                  <a16:creationId xmlns="" xmlns:a16="http://schemas.microsoft.com/office/drawing/2014/main" id="{EF47BD49-6F9D-4EBD-8EDE-62AE58D9A869}"/>
                </a:ext>
              </a:extLst>
            </p:cNvPr>
            <p:cNvPicPr preferRelativeResize="0"/>
            <p:nvPr/>
          </p:nvPicPr>
          <p:blipFill>
            <a:blip r:embed="rId5">
              <a:alphaModFix/>
            </a:blip>
            <a:stretch>
              <a:fillRect/>
            </a:stretch>
          </p:blipFill>
          <p:spPr>
            <a:xfrm>
              <a:off x="-19650" y="4161350"/>
              <a:ext cx="2048967" cy="1001200"/>
            </a:xfrm>
            <a:prstGeom prst="rect">
              <a:avLst/>
            </a:prstGeom>
            <a:noFill/>
            <a:ln>
              <a:noFill/>
            </a:ln>
          </p:spPr>
        </p:pic>
      </p:grpSp>
      <p:sp>
        <p:nvSpPr>
          <p:cNvPr id="2" name="Rectángulo: esquinas redondeadas 1">
            <a:extLst>
              <a:ext uri="{FF2B5EF4-FFF2-40B4-BE49-F238E27FC236}">
                <a16:creationId xmlns="" xmlns:a16="http://schemas.microsoft.com/office/drawing/2014/main" id="{86B03CF5-BFB0-492A-B089-82635178D828}"/>
              </a:ext>
            </a:extLst>
          </p:cNvPr>
          <p:cNvSpPr/>
          <p:nvPr/>
        </p:nvSpPr>
        <p:spPr>
          <a:xfrm>
            <a:off x="1308614" y="1892255"/>
            <a:ext cx="2017389" cy="9936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O" dirty="0"/>
              <a:t>Interfaz de usuario.</a:t>
            </a:r>
          </a:p>
          <a:p>
            <a:pPr algn="ctr"/>
            <a:r>
              <a:rPr lang="es-CO" dirty="0"/>
              <a:t>Funciones de monitoreo y control</a:t>
            </a:r>
          </a:p>
        </p:txBody>
      </p:sp>
      <p:sp>
        <p:nvSpPr>
          <p:cNvPr id="30" name="Rectángulo: esquinas redondeadas 29">
            <a:extLst>
              <a:ext uri="{FF2B5EF4-FFF2-40B4-BE49-F238E27FC236}">
                <a16:creationId xmlns="" xmlns:a16="http://schemas.microsoft.com/office/drawing/2014/main" id="{4F8D48A0-241D-440E-B1DD-B88D75B6030E}"/>
              </a:ext>
            </a:extLst>
          </p:cNvPr>
          <p:cNvSpPr/>
          <p:nvPr/>
        </p:nvSpPr>
        <p:spPr>
          <a:xfrm>
            <a:off x="3672717" y="1957761"/>
            <a:ext cx="1638139" cy="993607"/>
          </a:xfrm>
          <a:prstGeom prst="roundRect">
            <a:avLst/>
          </a:prstGeom>
          <a:gradFill flip="none" rotWithShape="1">
            <a:gsLst>
              <a:gs pos="0">
                <a:schemeClr val="accent4">
                  <a:lumMod val="5000"/>
                  <a:lumOff val="95000"/>
                  <a:alpha val="56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s-CO" dirty="0"/>
              <a:t>Adecuación del protocolo de comunicación</a:t>
            </a:r>
          </a:p>
        </p:txBody>
      </p:sp>
      <p:sp>
        <p:nvSpPr>
          <p:cNvPr id="31" name="Rectángulo: esquinas redondeadas 30">
            <a:extLst>
              <a:ext uri="{FF2B5EF4-FFF2-40B4-BE49-F238E27FC236}">
                <a16:creationId xmlns="" xmlns:a16="http://schemas.microsoft.com/office/drawing/2014/main" id="{0494173A-00E1-401B-BE94-DA79817EAD25}"/>
              </a:ext>
            </a:extLst>
          </p:cNvPr>
          <p:cNvSpPr/>
          <p:nvPr/>
        </p:nvSpPr>
        <p:spPr>
          <a:xfrm>
            <a:off x="5676276" y="1954459"/>
            <a:ext cx="2017389" cy="9936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O" dirty="0" err="1"/>
              <a:t>Rx-Tx</a:t>
            </a:r>
            <a:endParaRPr lang="es-CO" dirty="0"/>
          </a:p>
          <a:p>
            <a:pPr algn="ctr"/>
            <a:r>
              <a:rPr lang="es-CO" dirty="0"/>
              <a:t>Modo Manual</a:t>
            </a:r>
          </a:p>
          <a:p>
            <a:pPr algn="ctr"/>
            <a:r>
              <a:rPr lang="es-CO" dirty="0"/>
              <a:t>Modo Automático</a:t>
            </a:r>
          </a:p>
        </p:txBody>
      </p:sp>
      <p:sp>
        <p:nvSpPr>
          <p:cNvPr id="29" name="Rectángulo: esquinas redondeadas 28">
            <a:extLst>
              <a:ext uri="{FF2B5EF4-FFF2-40B4-BE49-F238E27FC236}">
                <a16:creationId xmlns="" xmlns:a16="http://schemas.microsoft.com/office/drawing/2014/main" id="{51ACE1CA-F3CB-4806-B081-F8A5F2BB5D67}"/>
              </a:ext>
            </a:extLst>
          </p:cNvPr>
          <p:cNvSpPr/>
          <p:nvPr/>
        </p:nvSpPr>
        <p:spPr>
          <a:xfrm>
            <a:off x="6781747" y="3096298"/>
            <a:ext cx="744582" cy="2192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A/D</a:t>
            </a:r>
          </a:p>
        </p:txBody>
      </p:sp>
    </p:spTree>
    <p:extLst>
      <p:ext uri="{BB962C8B-B14F-4D97-AF65-F5344CB8AC3E}">
        <p14:creationId xmlns:p14="http://schemas.microsoft.com/office/powerpoint/2010/main" val="22549909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650</Words>
  <Application>Microsoft Office PowerPoint</Application>
  <PresentationFormat>Presentación en pantalla (16:9)</PresentationFormat>
  <Paragraphs>146</Paragraphs>
  <Slides>18</Slides>
  <Notes>18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Encode Sans</vt:lpstr>
      <vt:lpstr>Cambria Math</vt:lpstr>
      <vt:lpstr>Wingdings</vt:lpstr>
      <vt:lpstr>Calibri</vt:lpstr>
      <vt:lpstr>Arial</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Oswaldo Lopez</dc:creator>
  <cp:lastModifiedBy>Oswaldo Lopez</cp:lastModifiedBy>
  <cp:revision>36</cp:revision>
  <dcterms:modified xsi:type="dcterms:W3CDTF">2021-04-14T23:53:32Z</dcterms:modified>
</cp:coreProperties>
</file>